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68"/>
  </p:notesMasterIdLst>
  <p:handoutMasterIdLst>
    <p:handoutMasterId r:id="rId69"/>
  </p:handoutMasterIdLst>
  <p:sldIdLst>
    <p:sldId id="256" r:id="rId3"/>
    <p:sldId id="314" r:id="rId4"/>
    <p:sldId id="261" r:id="rId5"/>
    <p:sldId id="262" r:id="rId6"/>
    <p:sldId id="285" r:id="rId7"/>
    <p:sldId id="260" r:id="rId8"/>
    <p:sldId id="263" r:id="rId9"/>
    <p:sldId id="266" r:id="rId10"/>
    <p:sldId id="267" r:id="rId11"/>
    <p:sldId id="309" r:id="rId12"/>
    <p:sldId id="25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05" r:id="rId21"/>
    <p:sldId id="276" r:id="rId22"/>
    <p:sldId id="277" r:id="rId23"/>
    <p:sldId id="286" r:id="rId24"/>
    <p:sldId id="317" r:id="rId25"/>
    <p:sldId id="287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288" r:id="rId46"/>
    <p:sldId id="315" r:id="rId47"/>
    <p:sldId id="289" r:id="rId48"/>
    <p:sldId id="290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16" r:id="rId57"/>
    <p:sldId id="310" r:id="rId58"/>
    <p:sldId id="311" r:id="rId59"/>
    <p:sldId id="318" r:id="rId60"/>
    <p:sldId id="292" r:id="rId61"/>
    <p:sldId id="301" r:id="rId62"/>
    <p:sldId id="302" r:id="rId63"/>
    <p:sldId id="303" r:id="rId64"/>
    <p:sldId id="313" r:id="rId65"/>
    <p:sldId id="308" r:id="rId66"/>
    <p:sldId id="307" r:id="rId6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113" autoAdjust="0"/>
    <p:restoredTop sz="94660"/>
  </p:normalViewPr>
  <p:slideViewPr>
    <p:cSldViewPr>
      <p:cViewPr>
        <p:scale>
          <a:sx n="100" d="100"/>
          <a:sy n="100" d="100"/>
        </p:scale>
        <p:origin x="-1051" y="-2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5D88E-E3B2-407D-8CFD-6EA11CF33F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D92D440-F8AF-4DE9-81C8-F6427634672B}">
      <dgm:prSet phldrT="[Texte]"/>
      <dgm:spPr/>
      <dgm:t>
        <a:bodyPr/>
        <a:lstStyle/>
        <a:p>
          <a:r>
            <a:rPr lang="fr-FR" dirty="0" smtClean="0"/>
            <a:t>Stéphane BERNY</a:t>
          </a:r>
          <a:endParaRPr lang="fr-FR" dirty="0"/>
        </a:p>
      </dgm:t>
    </dgm:pt>
    <dgm:pt modelId="{8A2301CD-2A1B-493F-9138-3C5103B55BF7}" type="parTrans" cxnId="{6178E8E5-CFF1-4F9E-A7F6-61BC4A74A038}">
      <dgm:prSet/>
      <dgm:spPr/>
      <dgm:t>
        <a:bodyPr/>
        <a:lstStyle/>
        <a:p>
          <a:endParaRPr lang="fr-FR"/>
        </a:p>
      </dgm:t>
    </dgm:pt>
    <dgm:pt modelId="{E53C17C3-D117-4959-819D-812040080698}" type="sibTrans" cxnId="{6178E8E5-CFF1-4F9E-A7F6-61BC4A74A038}">
      <dgm:prSet/>
      <dgm:spPr/>
      <dgm:t>
        <a:bodyPr/>
        <a:lstStyle/>
        <a:p>
          <a:endParaRPr lang="fr-FR"/>
        </a:p>
      </dgm:t>
    </dgm:pt>
    <dgm:pt modelId="{1389186F-DD70-4D89-9787-231FA66B2ED3}">
      <dgm:prSet phldrT="[Texte]"/>
      <dgm:spPr/>
      <dgm:t>
        <a:bodyPr/>
        <a:lstStyle/>
        <a:p>
          <a:r>
            <a:rPr lang="fr-FR" dirty="0" smtClean="0"/>
            <a:t>Perrine EMIN</a:t>
          </a:r>
          <a:endParaRPr lang="fr-FR" dirty="0"/>
        </a:p>
      </dgm:t>
    </dgm:pt>
    <dgm:pt modelId="{657F0A5A-ED3C-429E-BC65-79917E57D8C4}" type="parTrans" cxnId="{08DE339E-36F9-4F31-8548-8496F7884D9E}">
      <dgm:prSet/>
      <dgm:spPr/>
      <dgm:t>
        <a:bodyPr/>
        <a:lstStyle/>
        <a:p>
          <a:endParaRPr lang="fr-FR"/>
        </a:p>
      </dgm:t>
    </dgm:pt>
    <dgm:pt modelId="{86EF0134-1632-4771-972F-43FD109AD936}" type="sibTrans" cxnId="{08DE339E-36F9-4F31-8548-8496F7884D9E}">
      <dgm:prSet/>
      <dgm:spPr/>
      <dgm:t>
        <a:bodyPr/>
        <a:lstStyle/>
        <a:p>
          <a:endParaRPr lang="fr-FR"/>
        </a:p>
      </dgm:t>
    </dgm:pt>
    <dgm:pt modelId="{DF5F4ACE-265E-41B7-9F37-00A235D668B6}">
      <dgm:prSet phldrT="[Texte]"/>
      <dgm:spPr/>
      <dgm:t>
        <a:bodyPr/>
        <a:lstStyle/>
        <a:p>
          <a:r>
            <a:rPr lang="fr-FR" dirty="0" smtClean="0"/>
            <a:t>Marine ESPUCHE</a:t>
          </a:r>
          <a:endParaRPr lang="fr-FR" dirty="0"/>
        </a:p>
      </dgm:t>
    </dgm:pt>
    <dgm:pt modelId="{FDAAAA78-E47E-41F5-A871-8B2DD8E4B38F}" type="parTrans" cxnId="{6E84A859-A4AC-4991-A750-F42615BFEFF5}">
      <dgm:prSet/>
      <dgm:spPr/>
      <dgm:t>
        <a:bodyPr/>
        <a:lstStyle/>
        <a:p>
          <a:endParaRPr lang="fr-FR"/>
        </a:p>
      </dgm:t>
    </dgm:pt>
    <dgm:pt modelId="{1F07C5BA-5AB6-4FD1-81C9-2E58DAB7F676}" type="sibTrans" cxnId="{6E84A859-A4AC-4991-A750-F42615BFEFF5}">
      <dgm:prSet/>
      <dgm:spPr/>
      <dgm:t>
        <a:bodyPr/>
        <a:lstStyle/>
        <a:p>
          <a:endParaRPr lang="fr-FR"/>
        </a:p>
      </dgm:t>
    </dgm:pt>
    <dgm:pt modelId="{8BB3558E-01B7-4F9D-ADAD-9279E743F1D0}">
      <dgm:prSet phldrT="[Texte]"/>
      <dgm:spPr/>
      <dgm:t>
        <a:bodyPr/>
        <a:lstStyle/>
        <a:p>
          <a:r>
            <a:rPr lang="fr-FR" dirty="0" smtClean="0"/>
            <a:t>Vincent SALOMON</a:t>
          </a:r>
          <a:endParaRPr lang="fr-FR" dirty="0"/>
        </a:p>
      </dgm:t>
    </dgm:pt>
    <dgm:pt modelId="{3AFF0937-2DA8-4BE3-BE18-D5849CB6E09B}" type="parTrans" cxnId="{D7EDE700-C687-40F5-A095-DBB5E7014C35}">
      <dgm:prSet/>
      <dgm:spPr/>
      <dgm:t>
        <a:bodyPr/>
        <a:lstStyle/>
        <a:p>
          <a:endParaRPr lang="fr-FR"/>
        </a:p>
      </dgm:t>
    </dgm:pt>
    <dgm:pt modelId="{70B4EF3A-C110-4B58-A96B-21DF4E0D7FCC}" type="sibTrans" cxnId="{D7EDE700-C687-40F5-A095-DBB5E7014C35}">
      <dgm:prSet/>
      <dgm:spPr/>
      <dgm:t>
        <a:bodyPr/>
        <a:lstStyle/>
        <a:p>
          <a:endParaRPr lang="fr-FR"/>
        </a:p>
      </dgm:t>
    </dgm:pt>
    <dgm:pt modelId="{1830A937-1C73-4FBE-B67D-7C9ED932D7AF}">
      <dgm:prSet phldrT="[Texte]"/>
      <dgm:spPr/>
      <dgm:t>
        <a:bodyPr/>
        <a:lstStyle/>
        <a:p>
          <a:endParaRPr lang="fr-FR" dirty="0"/>
        </a:p>
      </dgm:t>
    </dgm:pt>
    <dgm:pt modelId="{DEAC994A-3B53-48C4-BDE8-AAB7F003F9A2}" type="parTrans" cxnId="{E4071C57-947E-4F89-BF9D-1B0377A54168}">
      <dgm:prSet/>
      <dgm:spPr/>
      <dgm:t>
        <a:bodyPr/>
        <a:lstStyle/>
        <a:p>
          <a:endParaRPr lang="fr-FR"/>
        </a:p>
      </dgm:t>
    </dgm:pt>
    <dgm:pt modelId="{B7DDDC07-0FB2-496D-975B-2E5A22A2D74D}" type="sibTrans" cxnId="{E4071C57-947E-4F89-BF9D-1B0377A54168}">
      <dgm:prSet/>
      <dgm:spPr/>
      <dgm:t>
        <a:bodyPr/>
        <a:lstStyle/>
        <a:p>
          <a:endParaRPr lang="fr-FR"/>
        </a:p>
      </dgm:t>
    </dgm:pt>
    <dgm:pt modelId="{66E3C1C7-E930-49EC-9C50-EC8E53732C2B}">
      <dgm:prSet phldrT="[Texte]"/>
      <dgm:spPr/>
      <dgm:t>
        <a:bodyPr/>
        <a:lstStyle/>
        <a:p>
          <a:endParaRPr lang="fr-FR" dirty="0"/>
        </a:p>
      </dgm:t>
    </dgm:pt>
    <dgm:pt modelId="{13E5F11A-D27A-48E7-B6DE-35A81D4F7BC1}" type="parTrans" cxnId="{EC871A53-7C73-49C5-85C7-5CE21B41945C}">
      <dgm:prSet/>
      <dgm:spPr/>
      <dgm:t>
        <a:bodyPr/>
        <a:lstStyle/>
        <a:p>
          <a:endParaRPr lang="fr-FR"/>
        </a:p>
      </dgm:t>
    </dgm:pt>
    <dgm:pt modelId="{9BE62645-0523-4519-A64B-5F172D0CCFCD}" type="sibTrans" cxnId="{EC871A53-7C73-49C5-85C7-5CE21B41945C}">
      <dgm:prSet/>
      <dgm:spPr/>
      <dgm:t>
        <a:bodyPr/>
        <a:lstStyle/>
        <a:p>
          <a:endParaRPr lang="fr-FR"/>
        </a:p>
      </dgm:t>
    </dgm:pt>
    <dgm:pt modelId="{B421000C-0582-4D04-8CFC-C4F404E242BD}">
      <dgm:prSet phldrT="[Texte]"/>
      <dgm:spPr/>
      <dgm:t>
        <a:bodyPr/>
        <a:lstStyle/>
        <a:p>
          <a:endParaRPr lang="fr-FR" dirty="0"/>
        </a:p>
      </dgm:t>
    </dgm:pt>
    <dgm:pt modelId="{5F90AB07-EA62-4A12-8A32-FC97F0A16E37}" type="parTrans" cxnId="{A5947CD3-EE55-47D9-9B5B-E070CF80BAA6}">
      <dgm:prSet/>
      <dgm:spPr/>
      <dgm:t>
        <a:bodyPr/>
        <a:lstStyle/>
        <a:p>
          <a:endParaRPr lang="fr-FR"/>
        </a:p>
      </dgm:t>
    </dgm:pt>
    <dgm:pt modelId="{6F3A6528-FA83-46DE-85E0-EA01D777FA5F}" type="sibTrans" cxnId="{A5947CD3-EE55-47D9-9B5B-E070CF80BAA6}">
      <dgm:prSet/>
      <dgm:spPr/>
      <dgm:t>
        <a:bodyPr/>
        <a:lstStyle/>
        <a:p>
          <a:endParaRPr lang="fr-FR"/>
        </a:p>
      </dgm:t>
    </dgm:pt>
    <dgm:pt modelId="{2B082F88-5680-4B06-AC62-5F697BA979DE}">
      <dgm:prSet phldrT="[Texte]"/>
      <dgm:spPr/>
      <dgm:t>
        <a:bodyPr/>
        <a:lstStyle/>
        <a:p>
          <a:endParaRPr lang="fr-FR" dirty="0"/>
        </a:p>
      </dgm:t>
    </dgm:pt>
    <dgm:pt modelId="{89495006-0F17-4BFF-B6CB-6F47AD46DF5F}" type="parTrans" cxnId="{C9CEC345-52C8-479E-BC1B-FBD6F66AB077}">
      <dgm:prSet/>
      <dgm:spPr/>
      <dgm:t>
        <a:bodyPr/>
        <a:lstStyle/>
        <a:p>
          <a:endParaRPr lang="fr-FR"/>
        </a:p>
      </dgm:t>
    </dgm:pt>
    <dgm:pt modelId="{03D2BFCA-0BB4-489B-908B-383F69481DE7}" type="sibTrans" cxnId="{C9CEC345-52C8-479E-BC1B-FBD6F66AB077}">
      <dgm:prSet/>
      <dgm:spPr/>
      <dgm:t>
        <a:bodyPr/>
        <a:lstStyle/>
        <a:p>
          <a:endParaRPr lang="fr-FR"/>
        </a:p>
      </dgm:t>
    </dgm:pt>
    <dgm:pt modelId="{B6D441DA-92C3-4286-B83E-948F62A31B30}" type="pres">
      <dgm:prSet presAssocID="{7A35D88E-E3B2-407D-8CFD-6EA11CF33F3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D46E7E3-30DB-4CBF-89E0-0FCA758AE2FD}" type="pres">
      <dgm:prSet presAssocID="{ED92D440-F8AF-4DE9-81C8-F6427634672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8CF3D2A-338C-469E-9D12-DF9D1FA383FE}" type="pres">
      <dgm:prSet presAssocID="{ED92D440-F8AF-4DE9-81C8-F6427634672B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D3963D1-A0D5-4050-A571-DB65311903AF}" type="pres">
      <dgm:prSet presAssocID="{1389186F-DD70-4D89-9787-231FA66B2ED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8830C7E-9352-4BE0-86A9-AD91FC0702CC}" type="pres">
      <dgm:prSet presAssocID="{1389186F-DD70-4D89-9787-231FA66B2ED3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D2D4BF-0134-4B78-A738-1A11C6205F28}" type="pres">
      <dgm:prSet presAssocID="{DF5F4ACE-265E-41B7-9F37-00A235D668B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541650-8DA0-4367-95F8-C1C13652B068}" type="pres">
      <dgm:prSet presAssocID="{DF5F4ACE-265E-41B7-9F37-00A235D668B6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6D51D0-C773-4B40-81A3-C9E54EE6E21E}" type="pres">
      <dgm:prSet presAssocID="{8BB3558E-01B7-4F9D-ADAD-9279E743F1D0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99B324-85D7-4CD8-A9A6-47534A457DAD}" type="pres">
      <dgm:prSet presAssocID="{8BB3558E-01B7-4F9D-ADAD-9279E743F1D0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9CEC345-52C8-479E-BC1B-FBD6F66AB077}" srcId="{8BB3558E-01B7-4F9D-ADAD-9279E743F1D0}" destId="{2B082F88-5680-4B06-AC62-5F697BA979DE}" srcOrd="0" destOrd="0" parTransId="{89495006-0F17-4BFF-B6CB-6F47AD46DF5F}" sibTransId="{03D2BFCA-0BB4-489B-908B-383F69481DE7}"/>
    <dgm:cxn modelId="{89A29143-D95A-4354-A755-760740B7A30D}" type="presOf" srcId="{1389186F-DD70-4D89-9787-231FA66B2ED3}" destId="{AD3963D1-A0D5-4050-A571-DB65311903AF}" srcOrd="0" destOrd="0" presId="urn:microsoft.com/office/officeart/2005/8/layout/vList2"/>
    <dgm:cxn modelId="{6178E8E5-CFF1-4F9E-A7F6-61BC4A74A038}" srcId="{7A35D88E-E3B2-407D-8CFD-6EA11CF33F3B}" destId="{ED92D440-F8AF-4DE9-81C8-F6427634672B}" srcOrd="0" destOrd="0" parTransId="{8A2301CD-2A1B-493F-9138-3C5103B55BF7}" sibTransId="{E53C17C3-D117-4959-819D-812040080698}"/>
    <dgm:cxn modelId="{F4C45E41-D921-419A-8692-1261FFFEB71E}" type="presOf" srcId="{B421000C-0582-4D04-8CFC-C4F404E242BD}" destId="{C1541650-8DA0-4367-95F8-C1C13652B068}" srcOrd="0" destOrd="0" presId="urn:microsoft.com/office/officeart/2005/8/layout/vList2"/>
    <dgm:cxn modelId="{D7EDE700-C687-40F5-A095-DBB5E7014C35}" srcId="{7A35D88E-E3B2-407D-8CFD-6EA11CF33F3B}" destId="{8BB3558E-01B7-4F9D-ADAD-9279E743F1D0}" srcOrd="3" destOrd="0" parTransId="{3AFF0937-2DA8-4BE3-BE18-D5849CB6E09B}" sibTransId="{70B4EF3A-C110-4B58-A96B-21DF4E0D7FCC}"/>
    <dgm:cxn modelId="{42ECDD55-732D-43E1-B885-047698137B7A}" type="presOf" srcId="{66E3C1C7-E930-49EC-9C50-EC8E53732C2B}" destId="{38830C7E-9352-4BE0-86A9-AD91FC0702CC}" srcOrd="0" destOrd="0" presId="urn:microsoft.com/office/officeart/2005/8/layout/vList2"/>
    <dgm:cxn modelId="{30EE2616-9B0B-44D3-8B97-F6CDD3A7D915}" type="presOf" srcId="{2B082F88-5680-4B06-AC62-5F697BA979DE}" destId="{3499B324-85D7-4CD8-A9A6-47534A457DAD}" srcOrd="0" destOrd="0" presId="urn:microsoft.com/office/officeart/2005/8/layout/vList2"/>
    <dgm:cxn modelId="{8BB2598A-967E-4EBF-8EED-0402B4F89BD0}" type="presOf" srcId="{8BB3558E-01B7-4F9D-ADAD-9279E743F1D0}" destId="{2F6D51D0-C773-4B40-81A3-C9E54EE6E21E}" srcOrd="0" destOrd="0" presId="urn:microsoft.com/office/officeart/2005/8/layout/vList2"/>
    <dgm:cxn modelId="{63DD4C71-84DA-45B7-9523-3771087F1E47}" type="presOf" srcId="{7A35D88E-E3B2-407D-8CFD-6EA11CF33F3B}" destId="{B6D441DA-92C3-4286-B83E-948F62A31B30}" srcOrd="0" destOrd="0" presId="urn:microsoft.com/office/officeart/2005/8/layout/vList2"/>
    <dgm:cxn modelId="{6C670A1A-619B-416B-B280-B7111ADE76C4}" type="presOf" srcId="{1830A937-1C73-4FBE-B67D-7C9ED932D7AF}" destId="{A8CF3D2A-338C-469E-9D12-DF9D1FA383FE}" srcOrd="0" destOrd="0" presId="urn:microsoft.com/office/officeart/2005/8/layout/vList2"/>
    <dgm:cxn modelId="{6E84A859-A4AC-4991-A750-F42615BFEFF5}" srcId="{7A35D88E-E3B2-407D-8CFD-6EA11CF33F3B}" destId="{DF5F4ACE-265E-41B7-9F37-00A235D668B6}" srcOrd="2" destOrd="0" parTransId="{FDAAAA78-E47E-41F5-A871-8B2DD8E4B38F}" sibTransId="{1F07C5BA-5AB6-4FD1-81C9-2E58DAB7F676}"/>
    <dgm:cxn modelId="{2A441B8E-5740-4103-ADD5-0AA5BB8CF608}" type="presOf" srcId="{DF5F4ACE-265E-41B7-9F37-00A235D668B6}" destId="{60D2D4BF-0134-4B78-A738-1A11C6205F28}" srcOrd="0" destOrd="0" presId="urn:microsoft.com/office/officeart/2005/8/layout/vList2"/>
    <dgm:cxn modelId="{9DED0B8F-FDA3-4AB4-B208-F66EB11AAE50}" type="presOf" srcId="{ED92D440-F8AF-4DE9-81C8-F6427634672B}" destId="{6D46E7E3-30DB-4CBF-89E0-0FCA758AE2FD}" srcOrd="0" destOrd="0" presId="urn:microsoft.com/office/officeart/2005/8/layout/vList2"/>
    <dgm:cxn modelId="{08DE339E-36F9-4F31-8548-8496F7884D9E}" srcId="{7A35D88E-E3B2-407D-8CFD-6EA11CF33F3B}" destId="{1389186F-DD70-4D89-9787-231FA66B2ED3}" srcOrd="1" destOrd="0" parTransId="{657F0A5A-ED3C-429E-BC65-79917E57D8C4}" sibTransId="{86EF0134-1632-4771-972F-43FD109AD936}"/>
    <dgm:cxn modelId="{E4071C57-947E-4F89-BF9D-1B0377A54168}" srcId="{ED92D440-F8AF-4DE9-81C8-F6427634672B}" destId="{1830A937-1C73-4FBE-B67D-7C9ED932D7AF}" srcOrd="0" destOrd="0" parTransId="{DEAC994A-3B53-48C4-BDE8-AAB7F003F9A2}" sibTransId="{B7DDDC07-0FB2-496D-975B-2E5A22A2D74D}"/>
    <dgm:cxn modelId="{EC871A53-7C73-49C5-85C7-5CE21B41945C}" srcId="{1389186F-DD70-4D89-9787-231FA66B2ED3}" destId="{66E3C1C7-E930-49EC-9C50-EC8E53732C2B}" srcOrd="0" destOrd="0" parTransId="{13E5F11A-D27A-48E7-B6DE-35A81D4F7BC1}" sibTransId="{9BE62645-0523-4519-A64B-5F172D0CCFCD}"/>
    <dgm:cxn modelId="{A5947CD3-EE55-47D9-9B5B-E070CF80BAA6}" srcId="{DF5F4ACE-265E-41B7-9F37-00A235D668B6}" destId="{B421000C-0582-4D04-8CFC-C4F404E242BD}" srcOrd="0" destOrd="0" parTransId="{5F90AB07-EA62-4A12-8A32-FC97F0A16E37}" sibTransId="{6F3A6528-FA83-46DE-85E0-EA01D777FA5F}"/>
    <dgm:cxn modelId="{B1BB1839-06BB-4E9D-B98F-06069FE8BD3C}" type="presParOf" srcId="{B6D441DA-92C3-4286-B83E-948F62A31B30}" destId="{6D46E7E3-30DB-4CBF-89E0-0FCA758AE2FD}" srcOrd="0" destOrd="0" presId="urn:microsoft.com/office/officeart/2005/8/layout/vList2"/>
    <dgm:cxn modelId="{837EBE41-15F6-42A0-AB57-584312787F0A}" type="presParOf" srcId="{B6D441DA-92C3-4286-B83E-948F62A31B30}" destId="{A8CF3D2A-338C-469E-9D12-DF9D1FA383FE}" srcOrd="1" destOrd="0" presId="urn:microsoft.com/office/officeart/2005/8/layout/vList2"/>
    <dgm:cxn modelId="{78801A11-A039-4302-A557-3DD8FE1D972E}" type="presParOf" srcId="{B6D441DA-92C3-4286-B83E-948F62A31B30}" destId="{AD3963D1-A0D5-4050-A571-DB65311903AF}" srcOrd="2" destOrd="0" presId="urn:microsoft.com/office/officeart/2005/8/layout/vList2"/>
    <dgm:cxn modelId="{44802226-0BC7-4A3C-8E4A-7994F20E17FB}" type="presParOf" srcId="{B6D441DA-92C3-4286-B83E-948F62A31B30}" destId="{38830C7E-9352-4BE0-86A9-AD91FC0702CC}" srcOrd="3" destOrd="0" presId="urn:microsoft.com/office/officeart/2005/8/layout/vList2"/>
    <dgm:cxn modelId="{CD5DCDE8-DD50-48B8-9705-93A807263BA8}" type="presParOf" srcId="{B6D441DA-92C3-4286-B83E-948F62A31B30}" destId="{60D2D4BF-0134-4B78-A738-1A11C6205F28}" srcOrd="4" destOrd="0" presId="urn:microsoft.com/office/officeart/2005/8/layout/vList2"/>
    <dgm:cxn modelId="{264F8A36-CA00-4039-A159-EC6AE848FBF6}" type="presParOf" srcId="{B6D441DA-92C3-4286-B83E-948F62A31B30}" destId="{C1541650-8DA0-4367-95F8-C1C13652B068}" srcOrd="5" destOrd="0" presId="urn:microsoft.com/office/officeart/2005/8/layout/vList2"/>
    <dgm:cxn modelId="{DD8471FA-936F-4E54-9EB1-8675DA221833}" type="presParOf" srcId="{B6D441DA-92C3-4286-B83E-948F62A31B30}" destId="{2F6D51D0-C773-4B40-81A3-C9E54EE6E21E}" srcOrd="6" destOrd="0" presId="urn:microsoft.com/office/officeart/2005/8/layout/vList2"/>
    <dgm:cxn modelId="{4E557AE1-AAC0-4FA3-B8C6-AF8327FCED9E}" type="presParOf" srcId="{B6D441DA-92C3-4286-B83E-948F62A31B30}" destId="{3499B324-85D7-4CD8-A9A6-47534A457DA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84B430-4BC3-4D1E-A0D9-8478598E2F9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5D087B6-C19E-441D-8E78-7D4058E31EBF}">
      <dgm:prSet phldrT="[Texte]"/>
      <dgm:spPr/>
      <dgm:t>
        <a:bodyPr/>
        <a:lstStyle/>
        <a:p>
          <a:r>
            <a:rPr lang="fr-FR" dirty="0" smtClean="0"/>
            <a:t>DAO</a:t>
          </a:r>
          <a:endParaRPr lang="fr-FR" dirty="0"/>
        </a:p>
      </dgm:t>
    </dgm:pt>
    <dgm:pt modelId="{FD86C69C-2CE4-4B80-802B-E8E39097537E}" type="parTrans" cxnId="{E979DCBD-CEAB-43E1-8B71-EEF3035BA91E}">
      <dgm:prSet/>
      <dgm:spPr/>
      <dgm:t>
        <a:bodyPr/>
        <a:lstStyle/>
        <a:p>
          <a:endParaRPr lang="fr-FR"/>
        </a:p>
      </dgm:t>
    </dgm:pt>
    <dgm:pt modelId="{66A2697E-3101-43F2-91FC-414EF739059B}" type="sibTrans" cxnId="{E979DCBD-CEAB-43E1-8B71-EEF3035BA91E}">
      <dgm:prSet/>
      <dgm:spPr/>
      <dgm:t>
        <a:bodyPr/>
        <a:lstStyle/>
        <a:p>
          <a:endParaRPr lang="fr-FR"/>
        </a:p>
      </dgm:t>
    </dgm:pt>
    <dgm:pt modelId="{A234EB5D-DA63-4FD0-A1CE-18C696B47588}">
      <dgm:prSet phldrT="[Texte]"/>
      <dgm:spPr/>
      <dgm:t>
        <a:bodyPr/>
        <a:lstStyle/>
        <a:p>
          <a:r>
            <a:rPr lang="fr-FR" dirty="0" err="1" smtClean="0"/>
            <a:t>SpringData</a:t>
          </a:r>
          <a:endParaRPr lang="fr-FR" dirty="0"/>
        </a:p>
      </dgm:t>
    </dgm:pt>
    <dgm:pt modelId="{A7217881-5CF8-4C59-A068-2CB67A71145D}" type="parTrans" cxnId="{47259E50-0791-4271-A77B-D7298AEAC17A}">
      <dgm:prSet/>
      <dgm:spPr/>
      <dgm:t>
        <a:bodyPr/>
        <a:lstStyle/>
        <a:p>
          <a:endParaRPr lang="fr-FR"/>
        </a:p>
      </dgm:t>
    </dgm:pt>
    <dgm:pt modelId="{00E6E009-8137-429E-9AA8-69708709BA14}" type="sibTrans" cxnId="{47259E50-0791-4271-A77B-D7298AEAC17A}">
      <dgm:prSet/>
      <dgm:spPr/>
      <dgm:t>
        <a:bodyPr/>
        <a:lstStyle/>
        <a:p>
          <a:endParaRPr lang="fr-FR"/>
        </a:p>
      </dgm:t>
    </dgm:pt>
    <dgm:pt modelId="{6383B3BA-76F6-4932-8573-7B8791D00473}">
      <dgm:prSet phldrT="[Texte]"/>
      <dgm:spPr/>
      <dgm:t>
        <a:bodyPr/>
        <a:lstStyle/>
        <a:p>
          <a:r>
            <a:rPr lang="fr-FR" dirty="0" smtClean="0"/>
            <a:t>Service</a:t>
          </a:r>
          <a:endParaRPr lang="fr-FR" dirty="0"/>
        </a:p>
      </dgm:t>
    </dgm:pt>
    <dgm:pt modelId="{F0782F1A-12EA-4CA1-AF80-6AD430CD39E8}" type="parTrans" cxnId="{FDB3890D-498D-4F46-81D1-7B32728864AF}">
      <dgm:prSet/>
      <dgm:spPr/>
      <dgm:t>
        <a:bodyPr/>
        <a:lstStyle/>
        <a:p>
          <a:endParaRPr lang="fr-FR"/>
        </a:p>
      </dgm:t>
    </dgm:pt>
    <dgm:pt modelId="{832165A8-1083-4572-ABCE-0E8D4BDDA20F}" type="sibTrans" cxnId="{FDB3890D-498D-4F46-81D1-7B32728864AF}">
      <dgm:prSet/>
      <dgm:spPr/>
      <dgm:t>
        <a:bodyPr/>
        <a:lstStyle/>
        <a:p>
          <a:endParaRPr lang="fr-FR"/>
        </a:p>
      </dgm:t>
    </dgm:pt>
    <dgm:pt modelId="{4589FD33-FCB5-4C63-9075-4A34E5D49237}">
      <dgm:prSet phldrT="[Texte]"/>
      <dgm:spPr/>
      <dgm:t>
        <a:bodyPr/>
        <a:lstStyle/>
        <a:p>
          <a:r>
            <a:rPr lang="fr-FR" dirty="0" smtClean="0"/>
            <a:t>Java</a:t>
          </a:r>
          <a:endParaRPr lang="fr-FR" dirty="0"/>
        </a:p>
      </dgm:t>
    </dgm:pt>
    <dgm:pt modelId="{BE9E28B2-84E0-493B-A452-A77393A410CA}" type="parTrans" cxnId="{CB5E76C2-CF03-470B-830F-3C000E5B428E}">
      <dgm:prSet/>
      <dgm:spPr/>
      <dgm:t>
        <a:bodyPr/>
        <a:lstStyle/>
        <a:p>
          <a:endParaRPr lang="fr-FR"/>
        </a:p>
      </dgm:t>
    </dgm:pt>
    <dgm:pt modelId="{3F45773D-542C-4021-85F2-F5810BA1C2DE}" type="sibTrans" cxnId="{CB5E76C2-CF03-470B-830F-3C000E5B428E}">
      <dgm:prSet/>
      <dgm:spPr/>
      <dgm:t>
        <a:bodyPr/>
        <a:lstStyle/>
        <a:p>
          <a:endParaRPr lang="fr-FR"/>
        </a:p>
      </dgm:t>
    </dgm:pt>
    <dgm:pt modelId="{174BC39A-761E-485C-A193-644754D33634}">
      <dgm:prSet phldrT="[Texte]"/>
      <dgm:spPr/>
      <dgm:t>
        <a:bodyPr/>
        <a:lstStyle/>
        <a:p>
          <a:r>
            <a:rPr lang="fr-FR" dirty="0" smtClean="0"/>
            <a:t>Présentation</a:t>
          </a:r>
          <a:endParaRPr lang="fr-FR" dirty="0"/>
        </a:p>
      </dgm:t>
    </dgm:pt>
    <dgm:pt modelId="{3480E339-77B3-40A0-A2DD-8C1CC9246E1C}" type="parTrans" cxnId="{15AE388D-4F60-4F6A-99D6-293349165B44}">
      <dgm:prSet/>
      <dgm:spPr/>
      <dgm:t>
        <a:bodyPr/>
        <a:lstStyle/>
        <a:p>
          <a:endParaRPr lang="fr-FR"/>
        </a:p>
      </dgm:t>
    </dgm:pt>
    <dgm:pt modelId="{0054DF76-475B-4E6B-833C-8A26DFCEA3BE}" type="sibTrans" cxnId="{15AE388D-4F60-4F6A-99D6-293349165B44}">
      <dgm:prSet/>
      <dgm:spPr/>
      <dgm:t>
        <a:bodyPr/>
        <a:lstStyle/>
        <a:p>
          <a:endParaRPr lang="fr-FR"/>
        </a:p>
      </dgm:t>
    </dgm:pt>
    <dgm:pt modelId="{65A82789-71B3-4D42-B07A-BBD6D97F7659}">
      <dgm:prSet phldrT="[Texte]"/>
      <dgm:spPr/>
      <dgm:t>
        <a:bodyPr/>
        <a:lstStyle/>
        <a:p>
          <a:r>
            <a:rPr lang="fr-FR" dirty="0" smtClean="0"/>
            <a:t>JSF</a:t>
          </a:r>
          <a:endParaRPr lang="fr-FR" dirty="0"/>
        </a:p>
      </dgm:t>
    </dgm:pt>
    <dgm:pt modelId="{4C5C2315-E73A-4B07-B8EA-4C6568B57B49}" type="parTrans" cxnId="{6E6D8918-6426-4E6F-A7D4-79A7FF9A6F62}">
      <dgm:prSet/>
      <dgm:spPr/>
      <dgm:t>
        <a:bodyPr/>
        <a:lstStyle/>
        <a:p>
          <a:endParaRPr lang="fr-FR"/>
        </a:p>
      </dgm:t>
    </dgm:pt>
    <dgm:pt modelId="{F25A0EA0-8D3E-463A-AB80-370A5B7C7892}" type="sibTrans" cxnId="{6E6D8918-6426-4E6F-A7D4-79A7FF9A6F62}">
      <dgm:prSet/>
      <dgm:spPr/>
      <dgm:t>
        <a:bodyPr/>
        <a:lstStyle/>
        <a:p>
          <a:endParaRPr lang="fr-FR"/>
        </a:p>
      </dgm:t>
    </dgm:pt>
    <dgm:pt modelId="{03D7BFA0-412D-474A-8317-DED823F1F121}" type="pres">
      <dgm:prSet presAssocID="{F084B430-4BC3-4D1E-A0D9-8478598E2F9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5784AC2-BD4E-4C5F-A5FA-9BC32D25719C}" type="pres">
      <dgm:prSet presAssocID="{05D087B6-C19E-441D-8E78-7D4058E31EBF}" presName="composite" presStyleCnt="0"/>
      <dgm:spPr/>
    </dgm:pt>
    <dgm:pt modelId="{ABDF081B-8108-4184-8EDF-326D49D2383E}" type="pres">
      <dgm:prSet presAssocID="{05D087B6-C19E-441D-8E78-7D4058E31EB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7687ADF-8942-45C3-ACB2-5D81792CF736}" type="pres">
      <dgm:prSet presAssocID="{05D087B6-C19E-441D-8E78-7D4058E31EBF}" presName="descendantText" presStyleLbl="alignAcc1" presStyleIdx="0" presStyleCnt="3" custLinFactY="-12075" custLinFactNeighborX="36411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4E9C9C-4B51-4CD9-AE48-EED2DEC07130}" type="pres">
      <dgm:prSet presAssocID="{66A2697E-3101-43F2-91FC-414EF739059B}" presName="sp" presStyleCnt="0"/>
      <dgm:spPr/>
    </dgm:pt>
    <dgm:pt modelId="{4E8A295F-167C-4D9E-8E1B-DEF67BDAA306}" type="pres">
      <dgm:prSet presAssocID="{6383B3BA-76F6-4932-8573-7B8791D00473}" presName="composite" presStyleCnt="0"/>
      <dgm:spPr/>
    </dgm:pt>
    <dgm:pt modelId="{47D1A7FB-23C4-4818-ADCA-19DD954F5D33}" type="pres">
      <dgm:prSet presAssocID="{6383B3BA-76F6-4932-8573-7B8791D0047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A0723A-6477-4CE9-B1AB-308F205A7478}" type="pres">
      <dgm:prSet presAssocID="{6383B3BA-76F6-4932-8573-7B8791D0047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8DAB0DE-FEC9-44BA-8DB2-8EEE7FDF3038}" type="pres">
      <dgm:prSet presAssocID="{832165A8-1083-4572-ABCE-0E8D4BDDA20F}" presName="sp" presStyleCnt="0"/>
      <dgm:spPr/>
    </dgm:pt>
    <dgm:pt modelId="{B5E73C3E-4D4D-45FB-AE01-BF9506099634}" type="pres">
      <dgm:prSet presAssocID="{174BC39A-761E-485C-A193-644754D33634}" presName="composite" presStyleCnt="0"/>
      <dgm:spPr/>
    </dgm:pt>
    <dgm:pt modelId="{64AB97FA-C824-4BA6-A5B0-98E31BE7C766}" type="pres">
      <dgm:prSet presAssocID="{174BC39A-761E-485C-A193-644754D3363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C89C98-7EB2-449E-B741-2335B675B14F}" type="pres">
      <dgm:prSet presAssocID="{174BC39A-761E-485C-A193-644754D3363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DB1C27-1608-4E36-B41A-26DF10F89D10}" type="presOf" srcId="{F084B430-4BC3-4D1E-A0D9-8478598E2F9C}" destId="{03D7BFA0-412D-474A-8317-DED823F1F121}" srcOrd="0" destOrd="0" presId="urn:microsoft.com/office/officeart/2005/8/layout/chevron2"/>
    <dgm:cxn modelId="{D9A16FE2-5BBA-4417-A4F4-9921F22ED81F}" type="presOf" srcId="{174BC39A-761E-485C-A193-644754D33634}" destId="{64AB97FA-C824-4BA6-A5B0-98E31BE7C766}" srcOrd="0" destOrd="0" presId="urn:microsoft.com/office/officeart/2005/8/layout/chevron2"/>
    <dgm:cxn modelId="{15AE388D-4F60-4F6A-99D6-293349165B44}" srcId="{F084B430-4BC3-4D1E-A0D9-8478598E2F9C}" destId="{174BC39A-761E-485C-A193-644754D33634}" srcOrd="2" destOrd="0" parTransId="{3480E339-77B3-40A0-A2DD-8C1CC9246E1C}" sibTransId="{0054DF76-475B-4E6B-833C-8A26DFCEA3BE}"/>
    <dgm:cxn modelId="{5349CF1C-52F0-4676-A98A-6ACAD43B6385}" type="presOf" srcId="{A234EB5D-DA63-4FD0-A1CE-18C696B47588}" destId="{17687ADF-8942-45C3-ACB2-5D81792CF736}" srcOrd="0" destOrd="0" presId="urn:microsoft.com/office/officeart/2005/8/layout/chevron2"/>
    <dgm:cxn modelId="{201C7EA7-7E0F-49E2-9E2B-05E82CED1823}" type="presOf" srcId="{05D087B6-C19E-441D-8E78-7D4058E31EBF}" destId="{ABDF081B-8108-4184-8EDF-326D49D2383E}" srcOrd="0" destOrd="0" presId="urn:microsoft.com/office/officeart/2005/8/layout/chevron2"/>
    <dgm:cxn modelId="{375954E5-AF9A-4659-BBE6-CCC3A5BE9D20}" type="presOf" srcId="{65A82789-71B3-4D42-B07A-BBD6D97F7659}" destId="{27C89C98-7EB2-449E-B741-2335B675B14F}" srcOrd="0" destOrd="0" presId="urn:microsoft.com/office/officeart/2005/8/layout/chevron2"/>
    <dgm:cxn modelId="{FDB3890D-498D-4F46-81D1-7B32728864AF}" srcId="{F084B430-4BC3-4D1E-A0D9-8478598E2F9C}" destId="{6383B3BA-76F6-4932-8573-7B8791D00473}" srcOrd="1" destOrd="0" parTransId="{F0782F1A-12EA-4CA1-AF80-6AD430CD39E8}" sibTransId="{832165A8-1083-4572-ABCE-0E8D4BDDA20F}"/>
    <dgm:cxn modelId="{847D9468-48C3-4C73-989F-C4ECB5B9A156}" type="presOf" srcId="{4589FD33-FCB5-4C63-9075-4A34E5D49237}" destId="{54A0723A-6477-4CE9-B1AB-308F205A7478}" srcOrd="0" destOrd="0" presId="urn:microsoft.com/office/officeart/2005/8/layout/chevron2"/>
    <dgm:cxn modelId="{6E6D8918-6426-4E6F-A7D4-79A7FF9A6F62}" srcId="{174BC39A-761E-485C-A193-644754D33634}" destId="{65A82789-71B3-4D42-B07A-BBD6D97F7659}" srcOrd="0" destOrd="0" parTransId="{4C5C2315-E73A-4B07-B8EA-4C6568B57B49}" sibTransId="{F25A0EA0-8D3E-463A-AB80-370A5B7C7892}"/>
    <dgm:cxn modelId="{411F74D3-7EB7-48E2-B6DB-96063EFC7590}" type="presOf" srcId="{6383B3BA-76F6-4932-8573-7B8791D00473}" destId="{47D1A7FB-23C4-4818-ADCA-19DD954F5D33}" srcOrd="0" destOrd="0" presId="urn:microsoft.com/office/officeart/2005/8/layout/chevron2"/>
    <dgm:cxn modelId="{E979DCBD-CEAB-43E1-8B71-EEF3035BA91E}" srcId="{F084B430-4BC3-4D1E-A0D9-8478598E2F9C}" destId="{05D087B6-C19E-441D-8E78-7D4058E31EBF}" srcOrd="0" destOrd="0" parTransId="{FD86C69C-2CE4-4B80-802B-E8E39097537E}" sibTransId="{66A2697E-3101-43F2-91FC-414EF739059B}"/>
    <dgm:cxn modelId="{CB5E76C2-CF03-470B-830F-3C000E5B428E}" srcId="{6383B3BA-76F6-4932-8573-7B8791D00473}" destId="{4589FD33-FCB5-4C63-9075-4A34E5D49237}" srcOrd="0" destOrd="0" parTransId="{BE9E28B2-84E0-493B-A452-A77393A410CA}" sibTransId="{3F45773D-542C-4021-85F2-F5810BA1C2DE}"/>
    <dgm:cxn modelId="{47259E50-0791-4271-A77B-D7298AEAC17A}" srcId="{05D087B6-C19E-441D-8E78-7D4058E31EBF}" destId="{A234EB5D-DA63-4FD0-A1CE-18C696B47588}" srcOrd="0" destOrd="0" parTransId="{A7217881-5CF8-4C59-A068-2CB67A71145D}" sibTransId="{00E6E009-8137-429E-9AA8-69708709BA14}"/>
    <dgm:cxn modelId="{E9310A27-BF88-4715-B823-F6F96D708943}" type="presParOf" srcId="{03D7BFA0-412D-474A-8317-DED823F1F121}" destId="{75784AC2-BD4E-4C5F-A5FA-9BC32D25719C}" srcOrd="0" destOrd="0" presId="urn:microsoft.com/office/officeart/2005/8/layout/chevron2"/>
    <dgm:cxn modelId="{42F34FC5-1178-4701-97E4-E80CE0E3B966}" type="presParOf" srcId="{75784AC2-BD4E-4C5F-A5FA-9BC32D25719C}" destId="{ABDF081B-8108-4184-8EDF-326D49D2383E}" srcOrd="0" destOrd="0" presId="urn:microsoft.com/office/officeart/2005/8/layout/chevron2"/>
    <dgm:cxn modelId="{19E84D4F-F5B9-4CC3-8F58-660EE7C3AA9C}" type="presParOf" srcId="{75784AC2-BD4E-4C5F-A5FA-9BC32D25719C}" destId="{17687ADF-8942-45C3-ACB2-5D81792CF736}" srcOrd="1" destOrd="0" presId="urn:microsoft.com/office/officeart/2005/8/layout/chevron2"/>
    <dgm:cxn modelId="{21E7F65F-CFB2-4B54-8BD9-176DAE311125}" type="presParOf" srcId="{03D7BFA0-412D-474A-8317-DED823F1F121}" destId="{E94E9C9C-4B51-4CD9-AE48-EED2DEC07130}" srcOrd="1" destOrd="0" presId="urn:microsoft.com/office/officeart/2005/8/layout/chevron2"/>
    <dgm:cxn modelId="{2A376F31-CD1A-4C8D-BCCE-66525C7734AB}" type="presParOf" srcId="{03D7BFA0-412D-474A-8317-DED823F1F121}" destId="{4E8A295F-167C-4D9E-8E1B-DEF67BDAA306}" srcOrd="2" destOrd="0" presId="urn:microsoft.com/office/officeart/2005/8/layout/chevron2"/>
    <dgm:cxn modelId="{8A0709EB-9919-46CB-93FE-1EB59085D0EE}" type="presParOf" srcId="{4E8A295F-167C-4D9E-8E1B-DEF67BDAA306}" destId="{47D1A7FB-23C4-4818-ADCA-19DD954F5D33}" srcOrd="0" destOrd="0" presId="urn:microsoft.com/office/officeart/2005/8/layout/chevron2"/>
    <dgm:cxn modelId="{0A0A2124-F72E-4855-B7DA-8D95E8FB0DA9}" type="presParOf" srcId="{4E8A295F-167C-4D9E-8E1B-DEF67BDAA306}" destId="{54A0723A-6477-4CE9-B1AB-308F205A7478}" srcOrd="1" destOrd="0" presId="urn:microsoft.com/office/officeart/2005/8/layout/chevron2"/>
    <dgm:cxn modelId="{B2623230-1CD2-484A-AD1A-6CF9581CD535}" type="presParOf" srcId="{03D7BFA0-412D-474A-8317-DED823F1F121}" destId="{68DAB0DE-FEC9-44BA-8DB2-8EEE7FDF3038}" srcOrd="3" destOrd="0" presId="urn:microsoft.com/office/officeart/2005/8/layout/chevron2"/>
    <dgm:cxn modelId="{EB0575A4-92C9-40DE-BB57-565A254B7683}" type="presParOf" srcId="{03D7BFA0-412D-474A-8317-DED823F1F121}" destId="{B5E73C3E-4D4D-45FB-AE01-BF9506099634}" srcOrd="4" destOrd="0" presId="urn:microsoft.com/office/officeart/2005/8/layout/chevron2"/>
    <dgm:cxn modelId="{98A54F82-26B6-4E1B-A800-0C3F313129B9}" type="presParOf" srcId="{B5E73C3E-4D4D-45FB-AE01-BF9506099634}" destId="{64AB97FA-C824-4BA6-A5B0-98E31BE7C766}" srcOrd="0" destOrd="0" presId="urn:microsoft.com/office/officeart/2005/8/layout/chevron2"/>
    <dgm:cxn modelId="{AC281298-CD7D-431D-A9B1-61FF4BA87EB3}" type="presParOf" srcId="{B5E73C3E-4D4D-45FB-AE01-BF9506099634}" destId="{27C89C98-7EB2-449E-B741-2335B675B14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F476F8-E514-4E4E-8F02-FA021DDA39E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462CF9E-37C0-490D-87B8-5EFF5205F27F}">
      <dgm:prSet phldrT="[Texte]"/>
      <dgm:spPr/>
      <dgm:t>
        <a:bodyPr/>
        <a:lstStyle/>
        <a:p>
          <a:r>
            <a:rPr lang="fr-FR" b="0" dirty="0" smtClean="0"/>
            <a:t>Modification des soldes par virement</a:t>
          </a:r>
        </a:p>
        <a:p>
          <a:r>
            <a:rPr lang="fr-FR" b="0" dirty="0" smtClean="0"/>
            <a:t>JAVA</a:t>
          </a:r>
          <a:endParaRPr lang="fr-FR" b="0" dirty="0"/>
        </a:p>
      </dgm:t>
    </dgm:pt>
    <dgm:pt modelId="{BE812870-4F3A-475A-9C36-963C80185408}" type="parTrans" cxnId="{CFDCCDE7-1DD2-4086-A9B0-19B1261E075D}">
      <dgm:prSet/>
      <dgm:spPr/>
      <dgm:t>
        <a:bodyPr/>
        <a:lstStyle/>
        <a:p>
          <a:endParaRPr lang="fr-FR"/>
        </a:p>
      </dgm:t>
    </dgm:pt>
    <dgm:pt modelId="{3AEF3D64-9001-4413-9E4C-2C01BA2F81D5}" type="sibTrans" cxnId="{CFDCCDE7-1DD2-4086-A9B0-19B1261E075D}">
      <dgm:prSet/>
      <dgm:spPr/>
      <dgm:t>
        <a:bodyPr/>
        <a:lstStyle/>
        <a:p>
          <a:endParaRPr lang="fr-FR"/>
        </a:p>
      </dgm:t>
    </dgm:pt>
    <dgm:pt modelId="{46DCBB46-5D2D-48FB-AEFE-D7C23FD1D8E7}">
      <dgm:prSet phldrT="[Texte]"/>
      <dgm:spPr/>
      <dgm:t>
        <a:bodyPr/>
        <a:lstStyle/>
        <a:p>
          <a:r>
            <a:rPr lang="fr-FR" dirty="0" smtClean="0"/>
            <a:t>Création ou suppression alerte en base selon solde modifié</a:t>
          </a:r>
        </a:p>
        <a:p>
          <a:r>
            <a:rPr lang="fr-FR" dirty="0" smtClean="0"/>
            <a:t>SPRING DATA</a:t>
          </a:r>
          <a:endParaRPr lang="fr-FR" dirty="0"/>
        </a:p>
      </dgm:t>
    </dgm:pt>
    <dgm:pt modelId="{C3303435-FD09-4B1E-ADC8-689723F82856}" type="parTrans" cxnId="{98C39CB7-FB0D-4853-8285-D447D2B6208E}">
      <dgm:prSet/>
      <dgm:spPr/>
      <dgm:t>
        <a:bodyPr/>
        <a:lstStyle/>
        <a:p>
          <a:endParaRPr lang="fr-FR"/>
        </a:p>
      </dgm:t>
    </dgm:pt>
    <dgm:pt modelId="{89CD7BB6-4051-492A-86CC-92F72D94E703}" type="sibTrans" cxnId="{98C39CB7-FB0D-4853-8285-D447D2B6208E}">
      <dgm:prSet/>
      <dgm:spPr/>
      <dgm:t>
        <a:bodyPr/>
        <a:lstStyle/>
        <a:p>
          <a:endParaRPr lang="fr-FR"/>
        </a:p>
      </dgm:t>
    </dgm:pt>
    <dgm:pt modelId="{F5656D3F-0EC9-4700-9CF8-3E5550AC3B10}">
      <dgm:prSet phldrT="[Texte]"/>
      <dgm:spPr/>
      <dgm:t>
        <a:bodyPr/>
        <a:lstStyle/>
        <a:p>
          <a:r>
            <a:rPr lang="fr-FR" dirty="0" smtClean="0"/>
            <a:t>Affichage des alertes éventuelles</a:t>
          </a:r>
        </a:p>
        <a:p>
          <a:r>
            <a:rPr lang="fr-FR" dirty="0" smtClean="0"/>
            <a:t>JSF</a:t>
          </a:r>
          <a:endParaRPr lang="fr-FR" dirty="0"/>
        </a:p>
      </dgm:t>
    </dgm:pt>
    <dgm:pt modelId="{21DDCC62-BAC8-4E88-88E2-DD84C1DCF76F}" type="parTrans" cxnId="{329C00A4-370D-4C63-A19B-95360EEE54A4}">
      <dgm:prSet/>
      <dgm:spPr/>
      <dgm:t>
        <a:bodyPr/>
        <a:lstStyle/>
        <a:p>
          <a:endParaRPr lang="fr-FR"/>
        </a:p>
      </dgm:t>
    </dgm:pt>
    <dgm:pt modelId="{1A6840BF-34E1-482D-9065-1DAE7B3E520E}" type="sibTrans" cxnId="{329C00A4-370D-4C63-A19B-95360EEE54A4}">
      <dgm:prSet/>
      <dgm:spPr/>
      <dgm:t>
        <a:bodyPr/>
        <a:lstStyle/>
        <a:p>
          <a:endParaRPr lang="fr-FR"/>
        </a:p>
      </dgm:t>
    </dgm:pt>
    <dgm:pt modelId="{E952D5E6-DDDB-41ED-85BA-3F63675F6A86}">
      <dgm:prSet phldrT="[Texte]"/>
      <dgm:spPr/>
      <dgm:t>
        <a:bodyPr/>
        <a:lstStyle/>
        <a:p>
          <a:r>
            <a:rPr lang="fr-FR" dirty="0" smtClean="0"/>
            <a:t>Interception de la méthode</a:t>
          </a:r>
        </a:p>
        <a:p>
          <a:r>
            <a:rPr lang="fr-FR" dirty="0" smtClean="0"/>
            <a:t>SPRING AOP</a:t>
          </a:r>
          <a:endParaRPr lang="fr-FR" dirty="0"/>
        </a:p>
      </dgm:t>
    </dgm:pt>
    <dgm:pt modelId="{1A29EF91-0321-4FCC-A245-DAA031C9B563}" type="parTrans" cxnId="{80A348CC-FE6D-49B9-B65B-A49213AC930D}">
      <dgm:prSet/>
      <dgm:spPr/>
      <dgm:t>
        <a:bodyPr/>
        <a:lstStyle/>
        <a:p>
          <a:endParaRPr lang="fr-FR"/>
        </a:p>
      </dgm:t>
    </dgm:pt>
    <dgm:pt modelId="{01438762-09B3-4186-BD0F-6AA642616326}" type="sibTrans" cxnId="{80A348CC-FE6D-49B9-B65B-A49213AC930D}">
      <dgm:prSet/>
      <dgm:spPr/>
      <dgm:t>
        <a:bodyPr/>
        <a:lstStyle/>
        <a:p>
          <a:endParaRPr lang="fr-FR"/>
        </a:p>
      </dgm:t>
    </dgm:pt>
    <dgm:pt modelId="{EF965D6E-F785-4492-B507-2E9FA6FC770D}" type="pres">
      <dgm:prSet presAssocID="{FFF476F8-E514-4E4E-8F02-FA021DDA39E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BE6F832-B890-48DC-8AB4-865F2864DE92}" type="pres">
      <dgm:prSet presAssocID="{1462CF9E-37C0-490D-87B8-5EFF5205F27F}" presName="dummy" presStyleCnt="0"/>
      <dgm:spPr/>
    </dgm:pt>
    <dgm:pt modelId="{E4159E1B-2CF1-4061-9AE8-EDE27C511E25}" type="pres">
      <dgm:prSet presAssocID="{1462CF9E-37C0-490D-87B8-5EFF5205F27F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18EA7E-6B05-4757-A47B-7F865D5B9833}" type="pres">
      <dgm:prSet presAssocID="{3AEF3D64-9001-4413-9E4C-2C01BA2F81D5}" presName="sibTrans" presStyleLbl="node1" presStyleIdx="0" presStyleCnt="4"/>
      <dgm:spPr/>
      <dgm:t>
        <a:bodyPr/>
        <a:lstStyle/>
        <a:p>
          <a:endParaRPr lang="fr-FR"/>
        </a:p>
      </dgm:t>
    </dgm:pt>
    <dgm:pt modelId="{9D20E960-4A66-48F9-8A2F-617BCBAD3D94}" type="pres">
      <dgm:prSet presAssocID="{E952D5E6-DDDB-41ED-85BA-3F63675F6A86}" presName="dummy" presStyleCnt="0"/>
      <dgm:spPr/>
    </dgm:pt>
    <dgm:pt modelId="{CA80C20A-FBC9-45A8-9916-E609CD2C3060}" type="pres">
      <dgm:prSet presAssocID="{E952D5E6-DDDB-41ED-85BA-3F63675F6A86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F76AF6-DA2F-4307-8C8B-3A1C5CB19897}" type="pres">
      <dgm:prSet presAssocID="{01438762-09B3-4186-BD0F-6AA642616326}" presName="sibTrans" presStyleLbl="node1" presStyleIdx="1" presStyleCnt="4"/>
      <dgm:spPr/>
      <dgm:t>
        <a:bodyPr/>
        <a:lstStyle/>
        <a:p>
          <a:endParaRPr lang="fr-FR"/>
        </a:p>
      </dgm:t>
    </dgm:pt>
    <dgm:pt modelId="{5CF62ED4-8768-48B9-AD60-B38D134B7192}" type="pres">
      <dgm:prSet presAssocID="{46DCBB46-5D2D-48FB-AEFE-D7C23FD1D8E7}" presName="dummy" presStyleCnt="0"/>
      <dgm:spPr/>
    </dgm:pt>
    <dgm:pt modelId="{D7A45C3D-A8F2-490D-BD8E-59C879CD18FB}" type="pres">
      <dgm:prSet presAssocID="{46DCBB46-5D2D-48FB-AEFE-D7C23FD1D8E7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8613BE6-692A-4782-9943-3CA091BDC3FC}" type="pres">
      <dgm:prSet presAssocID="{89CD7BB6-4051-492A-86CC-92F72D94E703}" presName="sibTrans" presStyleLbl="node1" presStyleIdx="2" presStyleCnt="4"/>
      <dgm:spPr/>
      <dgm:t>
        <a:bodyPr/>
        <a:lstStyle/>
        <a:p>
          <a:endParaRPr lang="fr-FR"/>
        </a:p>
      </dgm:t>
    </dgm:pt>
    <dgm:pt modelId="{946C4A7E-DD47-4976-9C4E-462B2E65220C}" type="pres">
      <dgm:prSet presAssocID="{F5656D3F-0EC9-4700-9CF8-3E5550AC3B10}" presName="dummy" presStyleCnt="0"/>
      <dgm:spPr/>
    </dgm:pt>
    <dgm:pt modelId="{09391C76-C648-49F0-9A3C-17757EB06A17}" type="pres">
      <dgm:prSet presAssocID="{F5656D3F-0EC9-4700-9CF8-3E5550AC3B10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A8B6AC-66FE-42B5-BCBF-60BA90A3EB9E}" type="pres">
      <dgm:prSet presAssocID="{1A6840BF-34E1-482D-9065-1DAE7B3E520E}" presName="sibTrans" presStyleLbl="node1" presStyleIdx="3" presStyleCnt="4"/>
      <dgm:spPr/>
      <dgm:t>
        <a:bodyPr/>
        <a:lstStyle/>
        <a:p>
          <a:endParaRPr lang="fr-FR"/>
        </a:p>
      </dgm:t>
    </dgm:pt>
  </dgm:ptLst>
  <dgm:cxnLst>
    <dgm:cxn modelId="{329C00A4-370D-4C63-A19B-95360EEE54A4}" srcId="{FFF476F8-E514-4E4E-8F02-FA021DDA39EA}" destId="{F5656D3F-0EC9-4700-9CF8-3E5550AC3B10}" srcOrd="3" destOrd="0" parTransId="{21DDCC62-BAC8-4E88-88E2-DD84C1DCF76F}" sibTransId="{1A6840BF-34E1-482D-9065-1DAE7B3E520E}"/>
    <dgm:cxn modelId="{CFDCCDE7-1DD2-4086-A9B0-19B1261E075D}" srcId="{FFF476F8-E514-4E4E-8F02-FA021DDA39EA}" destId="{1462CF9E-37C0-490D-87B8-5EFF5205F27F}" srcOrd="0" destOrd="0" parTransId="{BE812870-4F3A-475A-9C36-963C80185408}" sibTransId="{3AEF3D64-9001-4413-9E4C-2C01BA2F81D5}"/>
    <dgm:cxn modelId="{80A348CC-FE6D-49B9-B65B-A49213AC930D}" srcId="{FFF476F8-E514-4E4E-8F02-FA021DDA39EA}" destId="{E952D5E6-DDDB-41ED-85BA-3F63675F6A86}" srcOrd="1" destOrd="0" parTransId="{1A29EF91-0321-4FCC-A245-DAA031C9B563}" sibTransId="{01438762-09B3-4186-BD0F-6AA642616326}"/>
    <dgm:cxn modelId="{1E527E9D-7E9B-4BAF-B299-8ED83F926693}" type="presOf" srcId="{FFF476F8-E514-4E4E-8F02-FA021DDA39EA}" destId="{EF965D6E-F785-4492-B507-2E9FA6FC770D}" srcOrd="0" destOrd="0" presId="urn:microsoft.com/office/officeart/2005/8/layout/cycle1"/>
    <dgm:cxn modelId="{729300AE-746E-4A15-A390-F00A4772D363}" type="presOf" srcId="{01438762-09B3-4186-BD0F-6AA642616326}" destId="{0CF76AF6-DA2F-4307-8C8B-3A1C5CB19897}" srcOrd="0" destOrd="0" presId="urn:microsoft.com/office/officeart/2005/8/layout/cycle1"/>
    <dgm:cxn modelId="{02B03094-87DC-4493-B4CF-2C83039B8ECD}" type="presOf" srcId="{F5656D3F-0EC9-4700-9CF8-3E5550AC3B10}" destId="{09391C76-C648-49F0-9A3C-17757EB06A17}" srcOrd="0" destOrd="0" presId="urn:microsoft.com/office/officeart/2005/8/layout/cycle1"/>
    <dgm:cxn modelId="{43847615-2596-4565-B095-A72AC20CAD21}" type="presOf" srcId="{1A6840BF-34E1-482D-9065-1DAE7B3E520E}" destId="{95A8B6AC-66FE-42B5-BCBF-60BA90A3EB9E}" srcOrd="0" destOrd="0" presId="urn:microsoft.com/office/officeart/2005/8/layout/cycle1"/>
    <dgm:cxn modelId="{98C39CB7-FB0D-4853-8285-D447D2B6208E}" srcId="{FFF476F8-E514-4E4E-8F02-FA021DDA39EA}" destId="{46DCBB46-5D2D-48FB-AEFE-D7C23FD1D8E7}" srcOrd="2" destOrd="0" parTransId="{C3303435-FD09-4B1E-ADC8-689723F82856}" sibTransId="{89CD7BB6-4051-492A-86CC-92F72D94E703}"/>
    <dgm:cxn modelId="{2C1BCBF6-5798-4D6A-A280-D890367B9F13}" type="presOf" srcId="{89CD7BB6-4051-492A-86CC-92F72D94E703}" destId="{68613BE6-692A-4782-9943-3CA091BDC3FC}" srcOrd="0" destOrd="0" presId="urn:microsoft.com/office/officeart/2005/8/layout/cycle1"/>
    <dgm:cxn modelId="{79883946-09D7-4DB6-8D90-85063D2B84C4}" type="presOf" srcId="{46DCBB46-5D2D-48FB-AEFE-D7C23FD1D8E7}" destId="{D7A45C3D-A8F2-490D-BD8E-59C879CD18FB}" srcOrd="0" destOrd="0" presId="urn:microsoft.com/office/officeart/2005/8/layout/cycle1"/>
    <dgm:cxn modelId="{69E9A85F-EDC7-4842-BE32-2A1B78BEFEB5}" type="presOf" srcId="{1462CF9E-37C0-490D-87B8-5EFF5205F27F}" destId="{E4159E1B-2CF1-4061-9AE8-EDE27C511E25}" srcOrd="0" destOrd="0" presId="urn:microsoft.com/office/officeart/2005/8/layout/cycle1"/>
    <dgm:cxn modelId="{9A45C799-C413-41C0-87C3-5EEDCAD0EDD1}" type="presOf" srcId="{E952D5E6-DDDB-41ED-85BA-3F63675F6A86}" destId="{CA80C20A-FBC9-45A8-9916-E609CD2C3060}" srcOrd="0" destOrd="0" presId="urn:microsoft.com/office/officeart/2005/8/layout/cycle1"/>
    <dgm:cxn modelId="{C50846B0-7F51-4500-B219-1F636B4C9C2F}" type="presOf" srcId="{3AEF3D64-9001-4413-9E4C-2C01BA2F81D5}" destId="{F718EA7E-6B05-4757-A47B-7F865D5B9833}" srcOrd="0" destOrd="0" presId="urn:microsoft.com/office/officeart/2005/8/layout/cycle1"/>
    <dgm:cxn modelId="{A5B5FC54-5ECB-4E4E-AEB4-26674D35D7FF}" type="presParOf" srcId="{EF965D6E-F785-4492-B507-2E9FA6FC770D}" destId="{FBE6F832-B890-48DC-8AB4-865F2864DE92}" srcOrd="0" destOrd="0" presId="urn:microsoft.com/office/officeart/2005/8/layout/cycle1"/>
    <dgm:cxn modelId="{D07191AF-8632-4124-9323-80F98838B6A0}" type="presParOf" srcId="{EF965D6E-F785-4492-B507-2E9FA6FC770D}" destId="{E4159E1B-2CF1-4061-9AE8-EDE27C511E25}" srcOrd="1" destOrd="0" presId="urn:microsoft.com/office/officeart/2005/8/layout/cycle1"/>
    <dgm:cxn modelId="{1E47697E-A8C0-4B9D-9296-1171D43D02AE}" type="presParOf" srcId="{EF965D6E-F785-4492-B507-2E9FA6FC770D}" destId="{F718EA7E-6B05-4757-A47B-7F865D5B9833}" srcOrd="2" destOrd="0" presId="urn:microsoft.com/office/officeart/2005/8/layout/cycle1"/>
    <dgm:cxn modelId="{943429AC-6B59-4AC4-9CF1-415D1193280E}" type="presParOf" srcId="{EF965D6E-F785-4492-B507-2E9FA6FC770D}" destId="{9D20E960-4A66-48F9-8A2F-617BCBAD3D94}" srcOrd="3" destOrd="0" presId="urn:microsoft.com/office/officeart/2005/8/layout/cycle1"/>
    <dgm:cxn modelId="{450F09A3-5631-4565-93AE-E436CE3F52EC}" type="presParOf" srcId="{EF965D6E-F785-4492-B507-2E9FA6FC770D}" destId="{CA80C20A-FBC9-45A8-9916-E609CD2C3060}" srcOrd="4" destOrd="0" presId="urn:microsoft.com/office/officeart/2005/8/layout/cycle1"/>
    <dgm:cxn modelId="{42ABDAD0-6ED3-416F-82C6-BDAFBF3A491C}" type="presParOf" srcId="{EF965D6E-F785-4492-B507-2E9FA6FC770D}" destId="{0CF76AF6-DA2F-4307-8C8B-3A1C5CB19897}" srcOrd="5" destOrd="0" presId="urn:microsoft.com/office/officeart/2005/8/layout/cycle1"/>
    <dgm:cxn modelId="{ADDAEABC-C7CF-44D5-BF55-0F7489B7A975}" type="presParOf" srcId="{EF965D6E-F785-4492-B507-2E9FA6FC770D}" destId="{5CF62ED4-8768-48B9-AD60-B38D134B7192}" srcOrd="6" destOrd="0" presId="urn:microsoft.com/office/officeart/2005/8/layout/cycle1"/>
    <dgm:cxn modelId="{6A4B6379-6183-48BD-9F3F-4C919508B24B}" type="presParOf" srcId="{EF965D6E-F785-4492-B507-2E9FA6FC770D}" destId="{D7A45C3D-A8F2-490D-BD8E-59C879CD18FB}" srcOrd="7" destOrd="0" presId="urn:microsoft.com/office/officeart/2005/8/layout/cycle1"/>
    <dgm:cxn modelId="{051CCA04-8756-4CDB-8539-1761BFE46EA6}" type="presParOf" srcId="{EF965D6E-F785-4492-B507-2E9FA6FC770D}" destId="{68613BE6-692A-4782-9943-3CA091BDC3FC}" srcOrd="8" destOrd="0" presId="urn:microsoft.com/office/officeart/2005/8/layout/cycle1"/>
    <dgm:cxn modelId="{1BC972BC-2D44-406D-B12E-CBD787ABD8B0}" type="presParOf" srcId="{EF965D6E-F785-4492-B507-2E9FA6FC770D}" destId="{946C4A7E-DD47-4976-9C4E-462B2E65220C}" srcOrd="9" destOrd="0" presId="urn:microsoft.com/office/officeart/2005/8/layout/cycle1"/>
    <dgm:cxn modelId="{D2E133E8-D28F-48F1-A955-FB0B6ADB46CC}" type="presParOf" srcId="{EF965D6E-F785-4492-B507-2E9FA6FC770D}" destId="{09391C76-C648-49F0-9A3C-17757EB06A17}" srcOrd="10" destOrd="0" presId="urn:microsoft.com/office/officeart/2005/8/layout/cycle1"/>
    <dgm:cxn modelId="{A0841326-D214-41F8-9690-04E616127B81}" type="presParOf" srcId="{EF965D6E-F785-4492-B507-2E9FA6FC770D}" destId="{95A8B6AC-66FE-42B5-BCBF-60BA90A3EB9E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6E7E3-30DB-4CBF-89E0-0FCA758AE2FD}">
      <dsp:nvSpPr>
        <dsp:cNvPr id="0" name=""/>
        <dsp:cNvSpPr/>
      </dsp:nvSpPr>
      <dsp:spPr>
        <a:xfrm>
          <a:off x="0" y="7617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Stéphane BERNY</a:t>
          </a:r>
          <a:endParaRPr lang="fr-FR" sz="2000" kern="1200" dirty="0"/>
        </a:p>
      </dsp:txBody>
      <dsp:txXfrm>
        <a:off x="30628" y="38245"/>
        <a:ext cx="5868098" cy="566156"/>
      </dsp:txXfrm>
    </dsp:sp>
    <dsp:sp modelId="{A8CF3D2A-338C-469E-9D12-DF9D1FA383FE}">
      <dsp:nvSpPr>
        <dsp:cNvPr id="0" name=""/>
        <dsp:cNvSpPr/>
      </dsp:nvSpPr>
      <dsp:spPr>
        <a:xfrm>
          <a:off x="0" y="635030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635030"/>
        <a:ext cx="5929354" cy="331200"/>
      </dsp:txXfrm>
    </dsp:sp>
    <dsp:sp modelId="{AD3963D1-A0D5-4050-A571-DB65311903AF}">
      <dsp:nvSpPr>
        <dsp:cNvPr id="0" name=""/>
        <dsp:cNvSpPr/>
      </dsp:nvSpPr>
      <dsp:spPr>
        <a:xfrm>
          <a:off x="0" y="966230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Perrine EMIN</a:t>
          </a:r>
          <a:endParaRPr lang="fr-FR" sz="2000" kern="1200" dirty="0"/>
        </a:p>
      </dsp:txBody>
      <dsp:txXfrm>
        <a:off x="30628" y="996858"/>
        <a:ext cx="5868098" cy="566156"/>
      </dsp:txXfrm>
    </dsp:sp>
    <dsp:sp modelId="{38830C7E-9352-4BE0-86A9-AD91FC0702CC}">
      <dsp:nvSpPr>
        <dsp:cNvPr id="0" name=""/>
        <dsp:cNvSpPr/>
      </dsp:nvSpPr>
      <dsp:spPr>
        <a:xfrm>
          <a:off x="0" y="1593642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1593642"/>
        <a:ext cx="5929354" cy="331200"/>
      </dsp:txXfrm>
    </dsp:sp>
    <dsp:sp modelId="{60D2D4BF-0134-4B78-A738-1A11C6205F28}">
      <dsp:nvSpPr>
        <dsp:cNvPr id="0" name=""/>
        <dsp:cNvSpPr/>
      </dsp:nvSpPr>
      <dsp:spPr>
        <a:xfrm>
          <a:off x="0" y="1924842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Marine ESPUCHE</a:t>
          </a:r>
          <a:endParaRPr lang="fr-FR" sz="2000" kern="1200" dirty="0"/>
        </a:p>
      </dsp:txBody>
      <dsp:txXfrm>
        <a:off x="30628" y="1955470"/>
        <a:ext cx="5868098" cy="566156"/>
      </dsp:txXfrm>
    </dsp:sp>
    <dsp:sp modelId="{C1541650-8DA0-4367-95F8-C1C13652B068}">
      <dsp:nvSpPr>
        <dsp:cNvPr id="0" name=""/>
        <dsp:cNvSpPr/>
      </dsp:nvSpPr>
      <dsp:spPr>
        <a:xfrm>
          <a:off x="0" y="2552255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2552255"/>
        <a:ext cx="5929354" cy="331200"/>
      </dsp:txXfrm>
    </dsp:sp>
    <dsp:sp modelId="{2F6D51D0-C773-4B40-81A3-C9E54EE6E21E}">
      <dsp:nvSpPr>
        <dsp:cNvPr id="0" name=""/>
        <dsp:cNvSpPr/>
      </dsp:nvSpPr>
      <dsp:spPr>
        <a:xfrm>
          <a:off x="0" y="2883455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Vincent SALOMON</a:t>
          </a:r>
          <a:endParaRPr lang="fr-FR" sz="2000" kern="1200" dirty="0"/>
        </a:p>
      </dsp:txBody>
      <dsp:txXfrm>
        <a:off x="30628" y="2914083"/>
        <a:ext cx="5868098" cy="566156"/>
      </dsp:txXfrm>
    </dsp:sp>
    <dsp:sp modelId="{3499B324-85D7-4CD8-A9A6-47534A457DAD}">
      <dsp:nvSpPr>
        <dsp:cNvPr id="0" name=""/>
        <dsp:cNvSpPr/>
      </dsp:nvSpPr>
      <dsp:spPr>
        <a:xfrm>
          <a:off x="0" y="3510868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3510868"/>
        <a:ext cx="5929354" cy="331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F081B-8108-4184-8EDF-326D49D2383E}">
      <dsp:nvSpPr>
        <dsp:cNvPr id="0" name=""/>
        <dsp:cNvSpPr/>
      </dsp:nvSpPr>
      <dsp:spPr>
        <a:xfrm rot="5400000">
          <a:off x="-183966" y="185439"/>
          <a:ext cx="1226442" cy="858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DAO</a:t>
          </a:r>
          <a:endParaRPr lang="fr-FR" sz="1100" kern="1200" dirty="0"/>
        </a:p>
      </dsp:txBody>
      <dsp:txXfrm rot="-5400000">
        <a:off x="1" y="430728"/>
        <a:ext cx="858509" cy="367933"/>
      </dsp:txXfrm>
    </dsp:sp>
    <dsp:sp modelId="{17687ADF-8942-45C3-ACB2-5D81792CF736}">
      <dsp:nvSpPr>
        <dsp:cNvPr id="0" name=""/>
        <dsp:cNvSpPr/>
      </dsp:nvSpPr>
      <dsp:spPr>
        <a:xfrm rot="5400000">
          <a:off x="1155999" y="-297489"/>
          <a:ext cx="797187" cy="1392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err="1" smtClean="0"/>
            <a:t>SpringData</a:t>
          </a:r>
          <a:endParaRPr lang="fr-FR" sz="1500" kern="1200" dirty="0"/>
        </a:p>
      </dsp:txBody>
      <dsp:txXfrm rot="-5400000">
        <a:off x="858510" y="38915"/>
        <a:ext cx="1353251" cy="719357"/>
      </dsp:txXfrm>
    </dsp:sp>
    <dsp:sp modelId="{47D1A7FB-23C4-4818-ADCA-19DD954F5D33}">
      <dsp:nvSpPr>
        <dsp:cNvPr id="0" name=""/>
        <dsp:cNvSpPr/>
      </dsp:nvSpPr>
      <dsp:spPr>
        <a:xfrm rot="5400000">
          <a:off x="-183966" y="1289238"/>
          <a:ext cx="1226442" cy="858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Service</a:t>
          </a:r>
          <a:endParaRPr lang="fr-FR" sz="1100" kern="1200" dirty="0"/>
        </a:p>
      </dsp:txBody>
      <dsp:txXfrm rot="-5400000">
        <a:off x="1" y="1534527"/>
        <a:ext cx="858509" cy="367933"/>
      </dsp:txXfrm>
    </dsp:sp>
    <dsp:sp modelId="{54A0723A-6477-4CE9-B1AB-308F205A7478}">
      <dsp:nvSpPr>
        <dsp:cNvPr id="0" name=""/>
        <dsp:cNvSpPr/>
      </dsp:nvSpPr>
      <dsp:spPr>
        <a:xfrm rot="5400000">
          <a:off x="1155999" y="807782"/>
          <a:ext cx="797187" cy="1392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Java</a:t>
          </a:r>
          <a:endParaRPr lang="fr-FR" sz="1500" kern="1200" dirty="0"/>
        </a:p>
      </dsp:txBody>
      <dsp:txXfrm rot="-5400000">
        <a:off x="858510" y="1144187"/>
        <a:ext cx="1353251" cy="719357"/>
      </dsp:txXfrm>
    </dsp:sp>
    <dsp:sp modelId="{64AB97FA-C824-4BA6-A5B0-98E31BE7C766}">
      <dsp:nvSpPr>
        <dsp:cNvPr id="0" name=""/>
        <dsp:cNvSpPr/>
      </dsp:nvSpPr>
      <dsp:spPr>
        <a:xfrm rot="5400000">
          <a:off x="-183966" y="2393036"/>
          <a:ext cx="1226442" cy="858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Présentation</a:t>
          </a:r>
          <a:endParaRPr lang="fr-FR" sz="1100" kern="1200" dirty="0"/>
        </a:p>
      </dsp:txBody>
      <dsp:txXfrm rot="-5400000">
        <a:off x="1" y="2638325"/>
        <a:ext cx="858509" cy="367933"/>
      </dsp:txXfrm>
    </dsp:sp>
    <dsp:sp modelId="{27C89C98-7EB2-449E-B741-2335B675B14F}">
      <dsp:nvSpPr>
        <dsp:cNvPr id="0" name=""/>
        <dsp:cNvSpPr/>
      </dsp:nvSpPr>
      <dsp:spPr>
        <a:xfrm rot="5400000">
          <a:off x="1155999" y="1911580"/>
          <a:ext cx="797187" cy="1392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JSF</a:t>
          </a:r>
          <a:endParaRPr lang="fr-FR" sz="1500" kern="1200" dirty="0"/>
        </a:p>
      </dsp:txBody>
      <dsp:txXfrm rot="-5400000">
        <a:off x="858510" y="2247985"/>
        <a:ext cx="1353251" cy="719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59E1B-2CF1-4061-9AE8-EDE27C511E25}">
      <dsp:nvSpPr>
        <dsp:cNvPr id="0" name=""/>
        <dsp:cNvSpPr/>
      </dsp:nvSpPr>
      <dsp:spPr>
        <a:xfrm>
          <a:off x="3039563" y="79567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 smtClean="0"/>
            <a:t>Modification des soldes par virement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 smtClean="0"/>
            <a:t>JAVA</a:t>
          </a:r>
          <a:endParaRPr lang="fr-FR" sz="1100" b="0" kern="1200" dirty="0"/>
        </a:p>
      </dsp:txBody>
      <dsp:txXfrm>
        <a:off x="3039563" y="79567"/>
        <a:ext cx="1247375" cy="1247375"/>
      </dsp:txXfrm>
    </dsp:sp>
    <dsp:sp modelId="{F718EA7E-6B05-4757-A47B-7F865D5B9833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548502"/>
            <a:gd name="adj4" fmla="val 205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0C20A-FBC9-45A8-9916-E609CD2C3060}">
      <dsp:nvSpPr>
        <dsp:cNvPr id="0" name=""/>
        <dsp:cNvSpPr/>
      </dsp:nvSpPr>
      <dsp:spPr>
        <a:xfrm>
          <a:off x="3039563" y="2197866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Interception de la méthode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SPRING AOP</a:t>
          </a:r>
          <a:endParaRPr lang="fr-FR" sz="1100" kern="1200" dirty="0"/>
        </a:p>
      </dsp:txBody>
      <dsp:txXfrm>
        <a:off x="3039563" y="2197866"/>
        <a:ext cx="1247375" cy="1247375"/>
      </dsp:txXfrm>
    </dsp:sp>
    <dsp:sp modelId="{0CF76AF6-DA2F-4307-8C8B-3A1C5CB19897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5948502"/>
            <a:gd name="adj4" fmla="val 43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45C3D-A8F2-490D-BD8E-59C879CD18FB}">
      <dsp:nvSpPr>
        <dsp:cNvPr id="0" name=""/>
        <dsp:cNvSpPr/>
      </dsp:nvSpPr>
      <dsp:spPr>
        <a:xfrm>
          <a:off x="921265" y="2197866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Création ou suppression alerte en base selon solde modifié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SPRING DATA</a:t>
          </a:r>
          <a:endParaRPr lang="fr-FR" sz="1100" kern="1200" dirty="0"/>
        </a:p>
      </dsp:txBody>
      <dsp:txXfrm>
        <a:off x="921265" y="2197866"/>
        <a:ext cx="1247375" cy="1247375"/>
      </dsp:txXfrm>
    </dsp:sp>
    <dsp:sp modelId="{68613BE6-692A-4782-9943-3CA091BDC3FC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11348502"/>
            <a:gd name="adj4" fmla="val 97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91C76-C648-49F0-9A3C-17757EB06A17}">
      <dsp:nvSpPr>
        <dsp:cNvPr id="0" name=""/>
        <dsp:cNvSpPr/>
      </dsp:nvSpPr>
      <dsp:spPr>
        <a:xfrm>
          <a:off x="921265" y="79567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Affichage des alertes éventuelles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JSF</a:t>
          </a:r>
          <a:endParaRPr lang="fr-FR" sz="1100" kern="1200" dirty="0"/>
        </a:p>
      </dsp:txBody>
      <dsp:txXfrm>
        <a:off x="921265" y="79567"/>
        <a:ext cx="1247375" cy="1247375"/>
      </dsp:txXfrm>
    </dsp:sp>
    <dsp:sp modelId="{95A8B6AC-66FE-42B5-BCBF-60BA90A3EB9E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16748502"/>
            <a:gd name="adj4" fmla="val 151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D0C81-4683-447A-8B6D-5CCF739C53C9}" type="datetimeFigureOut">
              <a:rPr lang="fr-FR" smtClean="0"/>
              <a:pPr/>
              <a:t>29/05/2017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03B37-CABC-4D49-9D5A-5E0F21F445F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6479058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FF15E-FFBD-43B0-A08B-964642DE97CD}" type="datetimeFigureOut">
              <a:rPr lang="fr-FR" smtClean="0"/>
              <a:pPr/>
              <a:t>29/05/2017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877E3-155D-4B3C-B3D1-BE6D808933C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9241856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877E3-155D-4B3C-B3D1-BE6D808933C6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051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3535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1824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2440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0871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0892" y="4823161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F4BE59-7517-499E-8E0C-F1722664C4B1}" type="datetimeFigureOut">
              <a:rPr lang="fr-FR" smtClean="0"/>
              <a:pPr/>
              <a:t>29/05/2017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ACA1278-5ABE-4553-94D8-FD230424D8A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4488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595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513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04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580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879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2.xml"/><Relationship Id="rId7" Type="http://schemas.openxmlformats.org/officeDocument/2006/relationships/image" Target="../media/image57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hlinkClick r:id="rId2"/>
          </p:cNvPr>
          <p:cNvSpPr txBox="1"/>
          <p:nvPr/>
        </p:nvSpPr>
        <p:spPr>
          <a:xfrm>
            <a:off x="0" y="5750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588" y="431478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La </a:t>
            </a:r>
            <a:r>
              <a:rPr kumimoji="0" lang="en-US" altLang="ko-KR" sz="2400" b="1" i="1" dirty="0" err="1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banque</a:t>
            </a: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 </a:t>
            </a:r>
            <a:r>
              <a:rPr kumimoji="0" lang="en-US" altLang="ko-KR" sz="2400" b="1" i="1" dirty="0" err="1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proche</a:t>
            </a: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 de </a:t>
            </a:r>
            <a:r>
              <a:rPr kumimoji="0" lang="en-US" altLang="ko-KR" sz="2400" b="1" i="1" dirty="0" err="1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ses</a:t>
            </a: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 clients </a:t>
            </a:r>
            <a:endParaRPr kumimoji="0" lang="en-US" altLang="ko-KR" sz="2400" b="1" i="1" dirty="0">
              <a:solidFill>
                <a:schemeClr val="bg1"/>
              </a:solidFill>
              <a:latin typeface="Brush Script MT" pitchFamily="66" charset="0"/>
              <a:cs typeface="Arial" pitchFamily="34" charset="0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-1588" y="357188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PROXIBANQUE</a:t>
            </a:r>
          </a:p>
        </p:txBody>
      </p:sp>
    </p:spTree>
    <p:extLst>
      <p:ext uri="{BB962C8B-B14F-4D97-AF65-F5344CB8AC3E}">
        <p14:creationId xmlns:p14="http://schemas.microsoft.com/office/powerpoint/2010/main" xmlns="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926" y="1214428"/>
            <a:ext cx="5963554" cy="460648"/>
          </a:xfrm>
        </p:spPr>
        <p:txBody>
          <a:bodyPr/>
          <a:lstStyle/>
          <a:p>
            <a:r>
              <a:rPr lang="fr-FR" dirty="0" smtClean="0"/>
              <a:t>INGENIEURE EN GENIE DES MATERIAUX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428596" y="2147763"/>
            <a:ext cx="8496944" cy="2995737"/>
          </a:xfrm>
        </p:spPr>
        <p:txBody>
          <a:bodyPr/>
          <a:lstStyle/>
          <a:p>
            <a:r>
              <a:rPr lang="fr-FR" dirty="0" smtClean="0"/>
              <a:t>Choix de réorientation :</a:t>
            </a:r>
          </a:p>
          <a:p>
            <a:r>
              <a:rPr lang="fr-FR" dirty="0" smtClean="0"/>
              <a:t>	- Attirée par la logique de développeur et par le secteur porteur qu’est l’informatique</a:t>
            </a:r>
          </a:p>
          <a:p>
            <a:endParaRPr lang="fr-FR" dirty="0" smtClean="0"/>
          </a:p>
          <a:p>
            <a:endParaRPr lang="fr-FR" sz="1100" dirty="0" smtClean="0"/>
          </a:p>
          <a:p>
            <a:r>
              <a:rPr lang="fr-FR" dirty="0" smtClean="0"/>
              <a:t>Tâches dans le projet :</a:t>
            </a:r>
          </a:p>
          <a:p>
            <a:r>
              <a:rPr lang="fr-FR" dirty="0" smtClean="0"/>
              <a:t>	- UML</a:t>
            </a:r>
          </a:p>
          <a:p>
            <a:r>
              <a:rPr lang="fr-FR" sz="1400" dirty="0" smtClean="0">
                <a:latin typeface="Arial" pitchFamily="34" charset="0"/>
                <a:cs typeface="Arial" pitchFamily="34" charset="0"/>
              </a:rPr>
              <a:t>	- Couches DAO et service en programmation par binôme, partie tests unitaires   </a:t>
            </a:r>
          </a:p>
          <a:p>
            <a:pPr marL="1120050" lvl="2">
              <a:buNone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principalement</a:t>
            </a:r>
          </a:p>
          <a:p>
            <a:pPr marL="1120050" lvl="2">
              <a:buNone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Interception par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Spring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AOP</a:t>
            </a:r>
          </a:p>
          <a:p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PERRINE EMIN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50084" t="29430" r="23456" b="36730"/>
          <a:stretch>
            <a:fillRect/>
          </a:stretch>
        </p:blipFill>
        <p:spPr bwMode="auto">
          <a:xfrm>
            <a:off x="1142976" y="1071552"/>
            <a:ext cx="97592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sp>
        <p:nvSpPr>
          <p:cNvPr id="19" name="Espace réservé du contenu 22"/>
          <p:cNvSpPr>
            <a:spLocks noGrp="1"/>
          </p:cNvSpPr>
          <p:nvPr>
            <p:ph idx="1"/>
          </p:nvPr>
        </p:nvSpPr>
        <p:spPr>
          <a:xfrm>
            <a:off x="285720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</a:rPr>
              <a:t> Diagramme de cas d’utilisation : 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71618"/>
            <a:ext cx="7286676" cy="3017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sp>
        <p:nvSpPr>
          <p:cNvPr id="19" name="Espace réservé du contenu 22"/>
          <p:cNvSpPr>
            <a:spLocks noGrp="1"/>
          </p:cNvSpPr>
          <p:nvPr>
            <p:ph idx="1"/>
          </p:nvPr>
        </p:nvSpPr>
        <p:spPr>
          <a:xfrm>
            <a:off x="285720" y="903307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</a:rPr>
              <a:t> Diagramme de classes : 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285866"/>
            <a:ext cx="656597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sp>
        <p:nvSpPr>
          <p:cNvPr id="19" name="Espace réservé du contenu 22"/>
          <p:cNvSpPr>
            <a:spLocks noGrp="1"/>
          </p:cNvSpPr>
          <p:nvPr>
            <p:ph idx="1"/>
          </p:nvPr>
        </p:nvSpPr>
        <p:spPr>
          <a:xfrm>
            <a:off x="285720" y="903307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</a:rPr>
              <a:t> Diagramme de déploiement : 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8"/>
            <a:ext cx="68961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4" name="Espace réservé du numéro de diapositive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Authentification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428742"/>
            <a:ext cx="6000792" cy="3436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Accueil Conseiller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415883"/>
            <a:ext cx="5500726" cy="345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Effectuer un virement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304"/>
            <a:ext cx="5715040" cy="35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Accueil Directeur d’agence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357305"/>
            <a:ext cx="5643602" cy="354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Rapport des transactions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357304"/>
            <a:ext cx="5643602" cy="354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926" y="1214428"/>
            <a:ext cx="5963554" cy="460648"/>
          </a:xfrm>
        </p:spPr>
        <p:txBody>
          <a:bodyPr/>
          <a:lstStyle/>
          <a:p>
            <a:r>
              <a:rPr lang="fr-FR" dirty="0" smtClean="0"/>
              <a:t>INGENIEURE CHIMISTE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428596" y="2147763"/>
            <a:ext cx="8496944" cy="2995737"/>
          </a:xfrm>
        </p:spPr>
        <p:txBody>
          <a:bodyPr/>
          <a:lstStyle/>
          <a:p>
            <a:r>
              <a:rPr lang="fr-FR" dirty="0" smtClean="0"/>
              <a:t>Choix de réorientation :</a:t>
            </a:r>
          </a:p>
          <a:p>
            <a:r>
              <a:rPr lang="fr-FR" dirty="0" smtClean="0"/>
              <a:t>	- Rejet de la chimie</a:t>
            </a:r>
          </a:p>
          <a:p>
            <a:r>
              <a:rPr lang="fr-FR" dirty="0" smtClean="0"/>
              <a:t>	- Attrait pour la programmation informatique</a:t>
            </a:r>
          </a:p>
          <a:p>
            <a:endParaRPr lang="fr-FR" dirty="0" smtClean="0"/>
          </a:p>
          <a:p>
            <a:endParaRPr lang="fr-FR" sz="1100" dirty="0" smtClean="0"/>
          </a:p>
          <a:p>
            <a:r>
              <a:rPr lang="fr-FR" dirty="0" smtClean="0"/>
              <a:t>Tâches dans le projet :</a:t>
            </a:r>
          </a:p>
          <a:p>
            <a:r>
              <a:rPr lang="fr-FR" dirty="0" smtClean="0"/>
              <a:t>	- Architecture N-tiers</a:t>
            </a:r>
          </a:p>
          <a:p>
            <a:r>
              <a:rPr lang="fr-FR" dirty="0" smtClean="0"/>
              <a:t>	- Programmation en binôme avec Perrine  (service/dao)</a:t>
            </a:r>
          </a:p>
          <a:p>
            <a:r>
              <a:rPr lang="fr-FR" dirty="0" smtClean="0"/>
              <a:t>	- Services web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MARINE ESPUCHE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928676"/>
            <a:ext cx="1357322" cy="1085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926" y="1214428"/>
            <a:ext cx="5963554" cy="460648"/>
          </a:xfrm>
        </p:spPr>
        <p:txBody>
          <a:bodyPr/>
          <a:lstStyle/>
          <a:p>
            <a:r>
              <a:rPr lang="fr-FR" dirty="0" smtClean="0"/>
              <a:t>INGENIEURE EN GENIE DES MATERIAUX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428596" y="2147763"/>
            <a:ext cx="8496944" cy="2995737"/>
          </a:xfrm>
        </p:spPr>
        <p:txBody>
          <a:bodyPr/>
          <a:lstStyle/>
          <a:p>
            <a:r>
              <a:rPr lang="fr-FR" dirty="0" smtClean="0"/>
              <a:t>Choix de réorientation :</a:t>
            </a:r>
          </a:p>
          <a:p>
            <a:r>
              <a:rPr lang="fr-FR" dirty="0" smtClean="0"/>
              <a:t>	- Attirée par la logique de développeur et par le secteur porteur qu’est l’informatique</a:t>
            </a:r>
          </a:p>
          <a:p>
            <a:endParaRPr lang="fr-FR" dirty="0" smtClean="0"/>
          </a:p>
          <a:p>
            <a:endParaRPr lang="fr-FR" sz="1100" dirty="0" smtClean="0"/>
          </a:p>
          <a:p>
            <a:r>
              <a:rPr lang="fr-FR" dirty="0" smtClean="0"/>
              <a:t>Tâches dans le projet :</a:t>
            </a:r>
          </a:p>
          <a:p>
            <a:r>
              <a:rPr lang="fr-FR" dirty="0" smtClean="0"/>
              <a:t>	- UML</a:t>
            </a:r>
          </a:p>
          <a:p>
            <a:r>
              <a:rPr lang="fr-FR" sz="1400" dirty="0" smtClean="0">
                <a:latin typeface="Arial" pitchFamily="34" charset="0"/>
                <a:cs typeface="Arial" pitchFamily="34" charset="0"/>
              </a:rPr>
              <a:t>	- Couches DAO et service en programmation par binôme, partie tests unitaires   </a:t>
            </a:r>
          </a:p>
          <a:p>
            <a:pPr marL="1120050" lvl="2">
              <a:buNone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    principalement</a:t>
            </a:r>
          </a:p>
          <a:p>
            <a:pPr marL="1120050" lvl="2">
              <a:buNone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- Interception par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Spring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AOP</a:t>
            </a:r>
          </a:p>
          <a:p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STEPHANE BERNY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38086" t="65625" r="35547" b="19792"/>
          <a:stretch>
            <a:fillRect/>
          </a:stretch>
        </p:blipFill>
        <p:spPr bwMode="auto">
          <a:xfrm>
            <a:off x="214282" y="1214428"/>
            <a:ext cx="1071570" cy="33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2857488" y="1285866"/>
            <a:ext cx="2571768" cy="5000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 dirty="0" smtClean="0"/>
          </a:p>
          <a:p>
            <a:pPr algn="ctr"/>
            <a:r>
              <a:rPr lang="fr-FR" sz="1400" dirty="0" smtClean="0"/>
              <a:t>METIER</a:t>
            </a:r>
          </a:p>
          <a:p>
            <a:pPr algn="ctr"/>
            <a:endParaRPr lang="fr-FR" sz="1400" dirty="0" smtClean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 cstate="print"/>
          <a:srcRect l="17188" t="37500" r="75195" b="38542"/>
          <a:stretch>
            <a:fillRect/>
          </a:stretch>
        </p:blipFill>
        <p:spPr bwMode="auto">
          <a:xfrm>
            <a:off x="4714876" y="1357304"/>
            <a:ext cx="209047" cy="36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Connecteur droit 23"/>
          <p:cNvCxnSpPr/>
          <p:nvPr/>
        </p:nvCxnSpPr>
        <p:spPr>
          <a:xfrm rot="5400000">
            <a:off x="642115" y="3071022"/>
            <a:ext cx="3571900" cy="1588"/>
          </a:xfrm>
          <a:prstGeom prst="line">
            <a:avLst/>
          </a:prstGeom>
          <a:ln w="381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221558" y="1571618"/>
            <a:ext cx="1350178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rgbClr val="00B050"/>
                </a:solidFill>
              </a:rPr>
              <a:t>Partie CLIENT</a:t>
            </a:r>
            <a:endParaRPr lang="fr-FR" sz="120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7158" y="2143122"/>
            <a:ext cx="1543061" cy="249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PRESENTATION</a:t>
            </a:r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>
              <a:solidFill>
                <a:srgbClr val="C00000"/>
              </a:solidFill>
            </a:endParaRPr>
          </a:p>
          <a:p>
            <a:pPr algn="ctr"/>
            <a:endParaRPr lang="fr-FR" sz="1400" dirty="0" smtClean="0">
              <a:solidFill>
                <a:srgbClr val="C00000"/>
              </a:solidFill>
            </a:endParaRPr>
          </a:p>
          <a:p>
            <a:pPr algn="ctr"/>
            <a:r>
              <a:rPr lang="fr-FR" sz="1400" dirty="0" smtClean="0"/>
              <a:t> </a:t>
            </a:r>
            <a:endParaRPr lang="fr-FR" sz="1400" dirty="0"/>
          </a:p>
        </p:txBody>
      </p: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4" cstate="print"/>
          <a:srcRect l="72852" t="73958" r="14843" b="12500"/>
          <a:stretch>
            <a:fillRect/>
          </a:stretch>
        </p:blipFill>
        <p:spPr bwMode="auto">
          <a:xfrm>
            <a:off x="714348" y="3121823"/>
            <a:ext cx="727019" cy="45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4" y="3645924"/>
            <a:ext cx="1275443" cy="283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6" cstate="print"/>
          <a:srcRect l="44727" t="29167" r="45312" b="53125"/>
          <a:stretch>
            <a:fillRect/>
          </a:stretch>
        </p:blipFill>
        <p:spPr bwMode="auto">
          <a:xfrm>
            <a:off x="914374" y="4057660"/>
            <a:ext cx="514354" cy="514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Rectangle 32"/>
          <p:cNvSpPr/>
          <p:nvPr/>
        </p:nvSpPr>
        <p:spPr>
          <a:xfrm>
            <a:off x="2714612" y="2143122"/>
            <a:ext cx="1543061" cy="249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SERVICE</a:t>
            </a:r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>
              <a:solidFill>
                <a:schemeClr val="accent2"/>
              </a:solidFill>
            </a:endParaRPr>
          </a:p>
          <a:p>
            <a:pPr algn="ctr"/>
            <a:endParaRPr lang="fr-FR" sz="1400" dirty="0">
              <a:solidFill>
                <a:schemeClr val="accent2"/>
              </a:solidFill>
            </a:endParaRPr>
          </a:p>
          <a:p>
            <a:pPr algn="ctr"/>
            <a:endParaRPr lang="fr-FR" sz="1400" dirty="0">
              <a:solidFill>
                <a:schemeClr val="accent2"/>
              </a:solidFill>
            </a:endParaRPr>
          </a:p>
        </p:txBody>
      </p:sp>
      <p:sp>
        <p:nvSpPr>
          <p:cNvPr id="34" name="Double flèche horizontale 33"/>
          <p:cNvSpPr/>
          <p:nvPr/>
        </p:nvSpPr>
        <p:spPr>
          <a:xfrm>
            <a:off x="1643042" y="2786064"/>
            <a:ext cx="1285884" cy="720213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7" cstate="print"/>
          <a:srcRect l="15429" t="64583" r="71680" b="26042"/>
          <a:stretch>
            <a:fillRect/>
          </a:stretch>
        </p:blipFill>
        <p:spPr bwMode="auto">
          <a:xfrm>
            <a:off x="3164671" y="4230086"/>
            <a:ext cx="835825" cy="34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8" cstate="print"/>
          <a:srcRect l="40039" t="45833" r="37109" b="38542"/>
          <a:stretch>
            <a:fillRect/>
          </a:stretch>
        </p:blipFill>
        <p:spPr bwMode="auto">
          <a:xfrm>
            <a:off x="1987373" y="3033899"/>
            <a:ext cx="655801" cy="25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9" cstate="print"/>
          <a:srcRect l="17188" t="37500" r="75195" b="38542"/>
          <a:stretch>
            <a:fillRect/>
          </a:stretch>
        </p:blipFill>
        <p:spPr bwMode="auto">
          <a:xfrm>
            <a:off x="3343266" y="3304813"/>
            <a:ext cx="514354" cy="91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4929190" y="2158384"/>
            <a:ext cx="1543061" cy="249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DAO</a:t>
            </a:r>
          </a:p>
          <a:p>
            <a:pPr algn="ctr"/>
            <a:endParaRPr lang="fr-FR" sz="1400" dirty="0" smtClean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r>
              <a:rPr lang="fr-FR" sz="1400" dirty="0" err="1" smtClean="0">
                <a:solidFill>
                  <a:schemeClr val="accent2"/>
                </a:solidFill>
              </a:rPr>
              <a:t>Spring</a:t>
            </a:r>
            <a:r>
              <a:rPr lang="fr-FR" sz="1400" dirty="0" smtClean="0">
                <a:solidFill>
                  <a:schemeClr val="accent2"/>
                </a:solidFill>
              </a:rPr>
              <a:t> Data</a:t>
            </a:r>
          </a:p>
          <a:p>
            <a:pPr algn="ctr"/>
            <a:endParaRPr lang="fr-FR" sz="1400" dirty="0">
              <a:solidFill>
                <a:schemeClr val="accent2"/>
              </a:solidFill>
            </a:endParaRPr>
          </a:p>
          <a:p>
            <a:pPr algn="ctr"/>
            <a:endParaRPr lang="fr-FR" sz="1400" dirty="0" smtClean="0">
              <a:solidFill>
                <a:schemeClr val="accent2"/>
              </a:solidFill>
            </a:endParaRPr>
          </a:p>
        </p:txBody>
      </p:sp>
      <p:sp>
        <p:nvSpPr>
          <p:cNvPr id="39" name="Double flèche horizontale 38"/>
          <p:cNvSpPr/>
          <p:nvPr/>
        </p:nvSpPr>
        <p:spPr>
          <a:xfrm>
            <a:off x="4071934" y="2786064"/>
            <a:ext cx="1143008" cy="714380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7" cstate="print"/>
          <a:srcRect l="15429" t="64583" r="71680" b="26042"/>
          <a:stretch>
            <a:fillRect/>
          </a:stretch>
        </p:blipFill>
        <p:spPr bwMode="auto">
          <a:xfrm>
            <a:off x="5286380" y="4214824"/>
            <a:ext cx="835825" cy="34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8" cstate="print"/>
          <a:srcRect l="40039" t="45833" r="37109" b="38542"/>
          <a:stretch>
            <a:fillRect/>
          </a:stretch>
        </p:blipFill>
        <p:spPr bwMode="auto">
          <a:xfrm>
            <a:off x="4286248" y="3033899"/>
            <a:ext cx="655801" cy="25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Organigramme : Disque magnétique 41"/>
          <p:cNvSpPr/>
          <p:nvPr/>
        </p:nvSpPr>
        <p:spPr>
          <a:xfrm>
            <a:off x="6786578" y="2000240"/>
            <a:ext cx="1285884" cy="271465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BASE DE </a:t>
            </a:r>
          </a:p>
          <a:p>
            <a:pPr algn="ctr"/>
            <a:r>
              <a:rPr lang="fr-FR" sz="1200" dirty="0" smtClean="0"/>
              <a:t>DONNEES</a:t>
            </a:r>
            <a:endParaRPr lang="fr-FR" sz="1200" dirty="0"/>
          </a:p>
        </p:txBody>
      </p:sp>
      <p:sp>
        <p:nvSpPr>
          <p:cNvPr id="43" name="Rectangle 42"/>
          <p:cNvSpPr/>
          <p:nvPr/>
        </p:nvSpPr>
        <p:spPr>
          <a:xfrm>
            <a:off x="5643570" y="1580371"/>
            <a:ext cx="1543061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rgbClr val="00B050"/>
                </a:solidFill>
              </a:rPr>
              <a:t>Partie SERVEUR</a:t>
            </a:r>
            <a:endParaRPr lang="fr-FR" sz="1200" dirty="0">
              <a:solidFill>
                <a:srgbClr val="00B05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>
            <a:off x="1428728" y="2643188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3857620" y="2643188"/>
            <a:ext cx="157163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6143636" y="2643188"/>
            <a:ext cx="928694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rot="10800000" flipV="1">
            <a:off x="6143636" y="3857634"/>
            <a:ext cx="928694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rot="10800000">
            <a:off x="3857620" y="4214824"/>
            <a:ext cx="157163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rot="10800000">
            <a:off x="1571604" y="4214824"/>
            <a:ext cx="128588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rot="5400000">
            <a:off x="3250397" y="1964527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rot="5400000">
            <a:off x="5179223" y="1964527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358082" y="1214428"/>
            <a:ext cx="15001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 smtClean="0"/>
              <a:t>Web Services</a:t>
            </a:r>
          </a:p>
          <a:p>
            <a:pPr algn="ctr"/>
            <a:r>
              <a:rPr lang="fr-FR" sz="1100" dirty="0" smtClean="0"/>
              <a:t>multi </a:t>
            </a:r>
            <a:r>
              <a:rPr lang="fr-FR" sz="1100" dirty="0" err="1" smtClean="0"/>
              <a:t>languages</a:t>
            </a:r>
            <a:r>
              <a:rPr lang="fr-FR" sz="1100" dirty="0" smtClean="0"/>
              <a:t> </a:t>
            </a:r>
          </a:p>
          <a:p>
            <a:pPr algn="ctr"/>
            <a:r>
              <a:rPr lang="fr-FR" sz="1100" dirty="0" smtClean="0"/>
              <a:t>inter applications</a:t>
            </a:r>
            <a:endParaRPr lang="fr-FR" sz="1100" dirty="0"/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10" cstate="print"/>
          <a:srcRect l="14843" t="81250" r="73438" b="8333"/>
          <a:stretch>
            <a:fillRect/>
          </a:stretch>
        </p:blipFill>
        <p:spPr bwMode="auto">
          <a:xfrm>
            <a:off x="2071670" y="4429138"/>
            <a:ext cx="500066" cy="2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TextBox 16">
            <a:hlinkClick r:id="rId11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2" cstate="print"/>
          <a:srcRect l="70899" t="28125" r="12695" b="52083"/>
          <a:stretch>
            <a:fillRect/>
          </a:stretch>
        </p:blipFill>
        <p:spPr bwMode="auto">
          <a:xfrm>
            <a:off x="5357818" y="3214692"/>
            <a:ext cx="785818" cy="533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Espace réservé du numéro de diapositive 7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2102627" y="2346434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498164" y="2346434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6500826" y="2572417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3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6500826" y="3645924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4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4464843" y="3930610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5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02627" y="3930610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6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Maquettes 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Architecture N-tiers et outils de développement</a:t>
            </a: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2"/>
          <a:srcRect r="76953" b="73958"/>
          <a:stretch>
            <a:fillRect/>
          </a:stretch>
        </p:blipFill>
        <p:spPr bwMode="auto">
          <a:xfrm>
            <a:off x="1425714" y="1142990"/>
            <a:ext cx="2217592" cy="132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ZoneTexte 46"/>
          <p:cNvSpPr txBox="1"/>
          <p:nvPr/>
        </p:nvSpPr>
        <p:spPr>
          <a:xfrm>
            <a:off x="5429256" y="2571750"/>
            <a:ext cx="2599128" cy="21005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00" b="1" dirty="0" smtClean="0"/>
              <a:t>DAO  </a:t>
            </a:r>
            <a:endParaRPr lang="fr-FR" sz="1000" b="1" dirty="0" smtClean="0"/>
          </a:p>
          <a:p>
            <a:pPr algn="ctr"/>
            <a:endParaRPr lang="fr-FR" sz="1000" b="1" dirty="0" smtClean="0"/>
          </a:p>
          <a:p>
            <a:pPr algn="ctr"/>
            <a:endParaRPr lang="fr-FR" sz="1000" b="1" dirty="0" smtClean="0"/>
          </a:p>
          <a:p>
            <a:pPr algn="ctr"/>
            <a:endParaRPr lang="fr-FR" sz="1000" b="1" dirty="0" smtClean="0"/>
          </a:p>
          <a:p>
            <a:pPr>
              <a:buFontTx/>
              <a:buChar char="-"/>
            </a:pPr>
            <a:r>
              <a:rPr lang="fr-FR" sz="1000" i="1" dirty="0" smtClean="0"/>
              <a:t>pom.xml </a:t>
            </a:r>
            <a:r>
              <a:rPr lang="fr-FR" sz="1000" i="1" dirty="0" smtClean="0"/>
              <a:t>(jar) : </a:t>
            </a:r>
          </a:p>
          <a:p>
            <a:pPr lvl="2">
              <a:buFontTx/>
              <a:buChar char="-"/>
            </a:pPr>
            <a:r>
              <a:rPr lang="fr-FR" sz="1000" dirty="0"/>
              <a:t> </a:t>
            </a:r>
            <a:r>
              <a:rPr lang="fr-FR" sz="1000" dirty="0" err="1" smtClean="0"/>
              <a:t>mysql</a:t>
            </a:r>
            <a:r>
              <a:rPr lang="fr-FR" sz="1000" dirty="0" smtClean="0"/>
              <a:t>-</a:t>
            </a:r>
            <a:r>
              <a:rPr lang="fr-FR" sz="1000" dirty="0" err="1" smtClean="0"/>
              <a:t>connector</a:t>
            </a:r>
            <a:r>
              <a:rPr lang="fr-FR" sz="1000" dirty="0" smtClean="0"/>
              <a:t>-java</a:t>
            </a:r>
          </a:p>
          <a:p>
            <a:pPr lvl="2">
              <a:buFontTx/>
              <a:buChar char="-"/>
            </a:pPr>
            <a:r>
              <a:rPr lang="fr-FR" sz="1000" dirty="0"/>
              <a:t> </a:t>
            </a:r>
            <a:r>
              <a:rPr lang="fr-FR" sz="1000" dirty="0" smtClean="0"/>
              <a:t>module METIER 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commons</a:t>
            </a:r>
            <a:r>
              <a:rPr lang="fr-FR" sz="1000" dirty="0" smtClean="0"/>
              <a:t>-</a:t>
            </a:r>
            <a:r>
              <a:rPr lang="fr-FR" sz="1000" dirty="0" err="1" smtClean="0"/>
              <a:t>dbcp</a:t>
            </a:r>
            <a:endParaRPr lang="fr-FR" sz="1000" dirty="0" smtClean="0"/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spring</a:t>
            </a:r>
            <a:r>
              <a:rPr lang="fr-FR" sz="1000" dirty="0" smtClean="0"/>
              <a:t>-data-</a:t>
            </a:r>
            <a:r>
              <a:rPr lang="fr-FR" sz="1000" dirty="0" err="1" smtClean="0"/>
              <a:t>jpa</a:t>
            </a:r>
            <a:r>
              <a:rPr lang="fr-FR" sz="1000" dirty="0" smtClean="0"/>
              <a:t> 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Junit</a:t>
            </a: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endParaRPr lang="fr-FR" sz="1050" dirty="0"/>
          </a:p>
        </p:txBody>
      </p:sp>
      <p:sp>
        <p:nvSpPr>
          <p:cNvPr id="48" name="ZoneTexte 47"/>
          <p:cNvSpPr txBox="1"/>
          <p:nvPr/>
        </p:nvSpPr>
        <p:spPr>
          <a:xfrm>
            <a:off x="4357686" y="1142990"/>
            <a:ext cx="2928958" cy="117724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50" b="1" dirty="0" smtClean="0"/>
              <a:t>METIER </a:t>
            </a:r>
          </a:p>
          <a:p>
            <a:r>
              <a:rPr lang="fr-FR" sz="1000" i="1" dirty="0" smtClean="0"/>
              <a:t>- </a:t>
            </a:r>
            <a:r>
              <a:rPr lang="fr-FR" sz="1000" i="1" dirty="0" err="1" smtClean="0"/>
              <a:t>src</a:t>
            </a:r>
            <a:r>
              <a:rPr lang="fr-FR" sz="1000" i="1" dirty="0" smtClean="0"/>
              <a:t>/main/</a:t>
            </a:r>
            <a:r>
              <a:rPr lang="fr-FR" sz="1000" i="1" dirty="0" err="1" smtClean="0"/>
              <a:t>resources</a:t>
            </a:r>
            <a:r>
              <a:rPr lang="fr-FR" sz="1000" i="1" dirty="0" smtClean="0"/>
              <a:t>/META-INF :</a:t>
            </a:r>
          </a:p>
          <a:p>
            <a:r>
              <a:rPr lang="fr-FR" sz="1000" dirty="0" smtClean="0"/>
              <a:t> 	- persistence.xml</a:t>
            </a:r>
          </a:p>
          <a:p>
            <a:pPr>
              <a:buFontTx/>
              <a:buChar char="-"/>
            </a:pPr>
            <a:r>
              <a:rPr lang="fr-FR" sz="1000" i="1" dirty="0" smtClean="0"/>
              <a:t>pom.xml (jar) : 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spring</a:t>
            </a:r>
            <a:r>
              <a:rPr lang="fr-FR" sz="1000" dirty="0" smtClean="0"/>
              <a:t>-</a:t>
            </a:r>
            <a:r>
              <a:rPr lang="fr-FR" sz="1000" dirty="0" err="1" smtClean="0"/>
              <a:t>context</a:t>
            </a:r>
            <a:r>
              <a:rPr lang="fr-FR" sz="1000" dirty="0" smtClean="0"/>
              <a:t> et </a:t>
            </a:r>
            <a:r>
              <a:rPr lang="fr-FR" sz="1000" dirty="0" err="1"/>
              <a:t>spring</a:t>
            </a:r>
            <a:r>
              <a:rPr lang="fr-FR" sz="1000" dirty="0"/>
              <a:t>-</a:t>
            </a:r>
            <a:r>
              <a:rPr lang="fr-FR" sz="1000" dirty="0" err="1"/>
              <a:t>orm</a:t>
            </a:r>
            <a:endParaRPr lang="fr-FR" sz="1000" dirty="0" smtClean="0"/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hibernate</a:t>
            </a:r>
            <a:r>
              <a:rPr lang="fr-FR" sz="1000" dirty="0" smtClean="0"/>
              <a:t>-</a:t>
            </a:r>
            <a:r>
              <a:rPr lang="fr-FR" sz="1000" dirty="0" err="1" smtClean="0"/>
              <a:t>core</a:t>
            </a:r>
            <a:endParaRPr lang="fr-FR" sz="1000" dirty="0" smtClean="0"/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JUnit</a:t>
            </a:r>
            <a:endParaRPr lang="fr-FR" sz="1000" dirty="0" smtClean="0"/>
          </a:p>
        </p:txBody>
      </p:sp>
      <p:sp>
        <p:nvSpPr>
          <p:cNvPr id="49" name="ZoneTexte 48"/>
          <p:cNvSpPr txBox="1"/>
          <p:nvPr/>
        </p:nvSpPr>
        <p:spPr>
          <a:xfrm>
            <a:off x="2714612" y="2571750"/>
            <a:ext cx="2571768" cy="21431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50" b="1" dirty="0" smtClean="0"/>
              <a:t>SERVICE</a:t>
            </a:r>
            <a:r>
              <a:rPr lang="fr-FR" sz="1050" dirty="0" smtClean="0"/>
              <a:t> </a:t>
            </a:r>
            <a:endParaRPr lang="fr-FR" sz="1050" dirty="0"/>
          </a:p>
          <a:p>
            <a:r>
              <a:rPr lang="fr-FR" sz="1000" dirty="0" smtClean="0"/>
              <a:t>- </a:t>
            </a:r>
            <a:r>
              <a:rPr lang="fr-FR" sz="1000" i="1" dirty="0" err="1" smtClean="0"/>
              <a:t>src</a:t>
            </a:r>
            <a:r>
              <a:rPr lang="fr-FR" sz="1000" i="1" dirty="0" smtClean="0"/>
              <a:t>/main/</a:t>
            </a:r>
            <a:r>
              <a:rPr lang="fr-FR" sz="1000" i="1" dirty="0" err="1" smtClean="0"/>
              <a:t>resources</a:t>
            </a:r>
            <a:r>
              <a:rPr lang="fr-FR" sz="1000" dirty="0" smtClean="0"/>
              <a:t> :</a:t>
            </a:r>
          </a:p>
          <a:p>
            <a:r>
              <a:rPr lang="fr-FR" sz="1000" dirty="0" smtClean="0"/>
              <a:t> 	- applicationContext.xml</a:t>
            </a:r>
          </a:p>
          <a:p>
            <a:r>
              <a:rPr lang="fr-FR" sz="1000" dirty="0" smtClean="0"/>
              <a:t>	- </a:t>
            </a:r>
            <a:r>
              <a:rPr lang="fr-FR" sz="1000" dirty="0" err="1" smtClean="0"/>
              <a:t>sgbd.properties</a:t>
            </a:r>
            <a:endParaRPr lang="fr-FR" sz="1000" dirty="0" smtClean="0"/>
          </a:p>
          <a:p>
            <a:endParaRPr lang="fr-FR" sz="1000" dirty="0" smtClean="0"/>
          </a:p>
          <a:p>
            <a:pPr>
              <a:buFontTx/>
              <a:buChar char="-"/>
            </a:pPr>
            <a:r>
              <a:rPr lang="fr-FR" sz="1000" i="1" dirty="0" smtClean="0"/>
              <a:t>pom.xml (jar): </a:t>
            </a:r>
          </a:p>
          <a:p>
            <a:pPr lvl="2">
              <a:buFontTx/>
              <a:buChar char="-"/>
            </a:pPr>
            <a:r>
              <a:rPr lang="fr-FR" sz="1000" dirty="0"/>
              <a:t> </a:t>
            </a:r>
            <a:r>
              <a:rPr lang="fr-FR" sz="1000" dirty="0" smtClean="0"/>
              <a:t>module DAO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Junit</a:t>
            </a: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</p:txBody>
      </p:sp>
      <p:sp>
        <p:nvSpPr>
          <p:cNvPr id="50" name="ZoneTexte 49"/>
          <p:cNvSpPr txBox="1"/>
          <p:nvPr/>
        </p:nvSpPr>
        <p:spPr>
          <a:xfrm>
            <a:off x="142844" y="2571750"/>
            <a:ext cx="2428892" cy="21852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00" b="1" dirty="0" smtClean="0"/>
              <a:t>PRESENTATION</a:t>
            </a:r>
            <a:endParaRPr lang="fr-FR" sz="900" b="1" dirty="0"/>
          </a:p>
          <a:p>
            <a:r>
              <a:rPr lang="fr-FR" sz="900" i="1" dirty="0" smtClean="0"/>
              <a:t>- </a:t>
            </a:r>
            <a:r>
              <a:rPr lang="fr-FR" sz="900" i="1" dirty="0" err="1" smtClean="0"/>
              <a:t>src</a:t>
            </a:r>
            <a:r>
              <a:rPr lang="fr-FR" sz="900" i="1" dirty="0" smtClean="0"/>
              <a:t>/main/java :</a:t>
            </a:r>
          </a:p>
          <a:p>
            <a:r>
              <a:rPr lang="fr-FR" sz="900" dirty="0" smtClean="0"/>
              <a:t>	- </a:t>
            </a:r>
            <a:r>
              <a:rPr lang="fr-FR" sz="900" dirty="0" err="1" smtClean="0"/>
              <a:t>sgbd.properties</a:t>
            </a:r>
            <a:endParaRPr lang="fr-FR" sz="900" dirty="0" smtClean="0"/>
          </a:p>
          <a:p>
            <a:endParaRPr lang="fr-FR" sz="900" dirty="0" smtClean="0"/>
          </a:p>
          <a:p>
            <a:pPr>
              <a:buFontTx/>
              <a:buChar char="-"/>
            </a:pPr>
            <a:r>
              <a:rPr lang="fr-FR" sz="900" i="1" dirty="0" err="1" smtClean="0"/>
              <a:t>src</a:t>
            </a:r>
            <a:r>
              <a:rPr lang="fr-FR" sz="900" i="1" dirty="0" smtClean="0"/>
              <a:t>/main/</a:t>
            </a:r>
            <a:r>
              <a:rPr lang="fr-FR" sz="900" i="1" dirty="0" err="1" smtClean="0"/>
              <a:t>webapp</a:t>
            </a:r>
            <a:r>
              <a:rPr lang="fr-FR" sz="900" i="1" dirty="0" smtClean="0"/>
              <a:t>/WEB-INF </a:t>
            </a:r>
            <a:r>
              <a:rPr lang="fr-FR" sz="900" i="1" u="sng" dirty="0" smtClean="0"/>
              <a:t>:</a:t>
            </a:r>
          </a:p>
          <a:p>
            <a:pPr lvl="2">
              <a:buFontTx/>
              <a:buChar char="-"/>
            </a:pPr>
            <a:r>
              <a:rPr lang="fr-FR" sz="900" dirty="0" smtClean="0"/>
              <a:t> web.xml</a:t>
            </a:r>
          </a:p>
          <a:p>
            <a:pPr lvl="2">
              <a:buFontTx/>
              <a:buChar char="-"/>
            </a:pPr>
            <a:r>
              <a:rPr lang="fr-FR" sz="900" dirty="0" smtClean="0"/>
              <a:t> Face-config.xml</a:t>
            </a:r>
          </a:p>
          <a:p>
            <a:pPr lvl="2"/>
            <a:r>
              <a:rPr lang="fr-FR" sz="900" dirty="0" smtClean="0"/>
              <a:t>- applicationContext.xml</a:t>
            </a:r>
          </a:p>
          <a:p>
            <a:pPr>
              <a:buFontTx/>
              <a:buChar char="-"/>
            </a:pPr>
            <a:r>
              <a:rPr lang="fr-FR" sz="900" i="1" dirty="0" smtClean="0"/>
              <a:t>pom.xml (</a:t>
            </a:r>
            <a:r>
              <a:rPr lang="fr-FR" sz="900" i="1" dirty="0" err="1" smtClean="0"/>
              <a:t>war</a:t>
            </a:r>
            <a:r>
              <a:rPr lang="fr-FR" sz="900" i="1" dirty="0" smtClean="0"/>
              <a:t>) </a:t>
            </a:r>
            <a:r>
              <a:rPr lang="fr-FR" sz="900" i="1" u="sng" dirty="0" smtClean="0"/>
              <a:t>:  </a:t>
            </a:r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jsf</a:t>
            </a:r>
            <a:r>
              <a:rPr lang="fr-FR" sz="900" dirty="0" smtClean="0"/>
              <a:t>-api et </a:t>
            </a:r>
            <a:r>
              <a:rPr lang="fr-FR" sz="900" dirty="0" err="1" smtClean="0"/>
              <a:t>jsf</a:t>
            </a:r>
            <a:r>
              <a:rPr lang="fr-FR" sz="900" dirty="0" smtClean="0"/>
              <a:t>-</a:t>
            </a:r>
            <a:r>
              <a:rPr lang="fr-FR" sz="900" dirty="0" err="1" smtClean="0"/>
              <a:t>impl</a:t>
            </a:r>
            <a:endParaRPr lang="fr-FR" sz="900" dirty="0" smtClean="0"/>
          </a:p>
          <a:p>
            <a:pPr lvl="2">
              <a:buFontTx/>
              <a:buChar char="-"/>
            </a:pPr>
            <a:r>
              <a:rPr lang="fr-FR" sz="900" dirty="0" smtClean="0"/>
              <a:t> module SERVICE</a:t>
            </a:r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spring</a:t>
            </a:r>
            <a:r>
              <a:rPr lang="fr-FR" sz="900" dirty="0" smtClean="0"/>
              <a:t>-web</a:t>
            </a:r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Jstl</a:t>
            </a:r>
            <a:endParaRPr lang="fr-FR" sz="900" dirty="0" smtClean="0"/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Primefaces</a:t>
            </a:r>
            <a:endParaRPr lang="fr-FR" sz="900" dirty="0" smtClean="0"/>
          </a:p>
          <a:p>
            <a:pPr lvl="2"/>
            <a:endParaRPr lang="fr-FR" sz="900" dirty="0" smtClean="0"/>
          </a:p>
        </p:txBody>
      </p:sp>
      <p:sp>
        <p:nvSpPr>
          <p:cNvPr id="51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58" name="Espace réservé du numéro de diapositive 5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926" y="1214428"/>
            <a:ext cx="5963554" cy="460648"/>
          </a:xfrm>
        </p:spPr>
        <p:txBody>
          <a:bodyPr/>
          <a:lstStyle/>
          <a:p>
            <a:r>
              <a:rPr lang="fr-FR" dirty="0" smtClean="0"/>
              <a:t>MASTER GENETIQUE DES POPULATIONS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428596" y="2528341"/>
            <a:ext cx="8496944" cy="2995737"/>
          </a:xfrm>
        </p:spPr>
        <p:txBody>
          <a:bodyPr/>
          <a:lstStyle/>
          <a:p>
            <a:r>
              <a:rPr lang="fr-FR" dirty="0" smtClean="0"/>
              <a:t>Choix de réorientation :</a:t>
            </a:r>
          </a:p>
          <a:p>
            <a:r>
              <a:rPr lang="fr-FR" dirty="0" smtClean="0"/>
              <a:t>	- 2 ans d’expérience en programmation PHP</a:t>
            </a:r>
          </a:p>
          <a:p>
            <a:endParaRPr lang="fr-FR" dirty="0" smtClean="0"/>
          </a:p>
          <a:p>
            <a:endParaRPr lang="fr-FR" sz="1100" dirty="0" smtClean="0"/>
          </a:p>
          <a:p>
            <a:r>
              <a:rPr lang="fr-FR" dirty="0" smtClean="0"/>
              <a:t>Tâches dans le projet :</a:t>
            </a:r>
          </a:p>
          <a:p>
            <a:r>
              <a:rPr lang="fr-FR" dirty="0" smtClean="0"/>
              <a:t>	</a:t>
            </a:r>
            <a:r>
              <a:rPr lang="fr-FR" dirty="0"/>
              <a:t>- </a:t>
            </a:r>
            <a:r>
              <a:rPr lang="fr-FR" dirty="0" smtClean="0"/>
              <a:t>Couche présentation </a:t>
            </a:r>
          </a:p>
          <a:p>
            <a:r>
              <a:rPr lang="fr-FR" dirty="0"/>
              <a:t>	</a:t>
            </a:r>
            <a:r>
              <a:rPr lang="fr-FR" dirty="0" smtClean="0"/>
              <a:t>- Fonction Virement et fonctions du directeur</a:t>
            </a:r>
          </a:p>
          <a:p>
            <a:r>
              <a:rPr lang="fr-FR" dirty="0"/>
              <a:t>	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VINCENT SALOMON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" name="Picture 2" descr="C:\Users\User\Desktop\proxiv4\candidatphoto\HPIM10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087703"/>
            <a:ext cx="1588152" cy="11960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4054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23797467"/>
              </p:ext>
            </p:extLst>
          </p:nvPr>
        </p:nvGraphicFramePr>
        <p:xfrm>
          <a:off x="611560" y="1059582"/>
          <a:ext cx="7929585" cy="364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4806"/>
                <a:gridCol w="4224779"/>
              </a:tblGrid>
              <a:tr h="290869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Le besoin exprimé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La Fonctionnalité proposée</a:t>
                      </a:r>
                      <a:endParaRPr lang="fr-FR" sz="1400" dirty="0"/>
                    </a:p>
                  </a:txBody>
                  <a:tcPr/>
                </a:tc>
              </a:tr>
              <a:tr h="29086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Gestion de ses</a:t>
                      </a:r>
                      <a:r>
                        <a:rPr lang="fr-FR" sz="1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clients</a:t>
                      </a:r>
                      <a:endParaRPr lang="fr-FR" sz="1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29086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Visualiser l'ensemble de ses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'Liste des clients'</a:t>
                      </a:r>
                      <a:endParaRPr lang="fr-FR" sz="1400" dirty="0"/>
                    </a:p>
                  </a:txBody>
                  <a:tcPr/>
                </a:tc>
              </a:tr>
              <a:tr h="29086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Ajouter un nouveau client.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'Ajout d'un client'</a:t>
                      </a:r>
                      <a:endParaRPr lang="fr-FR" sz="1400" dirty="0"/>
                    </a:p>
                  </a:txBody>
                  <a:tcPr/>
                </a:tc>
              </a:tr>
              <a:tr h="303118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Modifier les informations de ses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'Edition d'un client'</a:t>
                      </a:r>
                      <a:endParaRPr lang="fr-FR" sz="1400" dirty="0"/>
                    </a:p>
                  </a:txBody>
                  <a:tcPr/>
                </a:tc>
              </a:tr>
              <a:tr h="494477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Supprimer</a:t>
                      </a:r>
                      <a:r>
                        <a:rPr lang="fr-FR" sz="1400" baseline="0" dirty="0" smtClean="0"/>
                        <a:t> ses</a:t>
                      </a:r>
                      <a:r>
                        <a:rPr lang="fr-FR" sz="1400" dirty="0" smtClean="0"/>
                        <a:t> clients.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'Suppression client'</a:t>
                      </a:r>
                      <a:br>
                        <a:rPr lang="fr-FR" sz="1400" dirty="0" smtClean="0"/>
                      </a:br>
                      <a:r>
                        <a:rPr lang="fr-FR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implique suppression de ses comptes</a:t>
                      </a:r>
                      <a:endParaRPr lang="fr-FR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9086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 smtClean="0"/>
                        <a:t>Gestion des comptes de ses clients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44722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Visualiser</a:t>
                      </a:r>
                      <a:r>
                        <a:rPr lang="fr-FR" sz="1400" baseline="0" dirty="0" smtClean="0"/>
                        <a:t> </a:t>
                      </a:r>
                      <a:r>
                        <a:rPr lang="fr-FR" sz="1400" dirty="0" smtClean="0"/>
                        <a:t>les comptes de ses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'Liste comptes d'un client’</a:t>
                      </a:r>
                      <a:endParaRPr lang="fr-FR" sz="1400" dirty="0"/>
                    </a:p>
                  </a:txBody>
                  <a:tcPr/>
                </a:tc>
              </a:tr>
              <a:tr h="34358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Ajouter un compte à l’un</a:t>
                      </a:r>
                      <a:r>
                        <a:rPr lang="fr-FR" sz="1400" baseline="0" dirty="0" smtClean="0"/>
                        <a:t> de ses</a:t>
                      </a:r>
                      <a:r>
                        <a:rPr lang="fr-FR" sz="1400" dirty="0" smtClean="0"/>
                        <a:t>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'Ajout d'un compte'</a:t>
                      </a:r>
                      <a:endParaRPr lang="fr-FR" sz="1400" dirty="0"/>
                    </a:p>
                  </a:txBody>
                  <a:tcPr/>
                </a:tc>
              </a:tr>
              <a:tr h="290869"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Opérations sur les comptes</a:t>
                      </a:r>
                      <a:endParaRPr lang="fr-FR" sz="1400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29086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Effectuer un virement entre comptes.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'Virement Compte à Compte'</a:t>
                      </a:r>
                      <a:endParaRPr lang="fr-FR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9" name="Picture 2" descr="C:\Users\User\Desktop\proxiv4\screenshot proxibanque\Lister cli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7056" y="1047410"/>
            <a:ext cx="5183618" cy="36786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66808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8" name="Picture 2" descr="C:\Users\User\Desktop\proxiv4\screenshot proxibanque\Lister compt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0605" y="1059582"/>
            <a:ext cx="4819627" cy="3653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05540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9" name="Espace réservé du contenu 2"/>
          <p:cNvSpPr>
            <a:spLocks noGrp="1"/>
          </p:cNvSpPr>
          <p:nvPr>
            <p:ph idx="1"/>
          </p:nvPr>
        </p:nvSpPr>
        <p:spPr>
          <a:xfrm>
            <a:off x="726186" y="717932"/>
            <a:ext cx="8229600" cy="4525963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fr-FR" b="1" u="sng" dirty="0"/>
              <a:t>L</a:t>
            </a:r>
            <a:r>
              <a:rPr lang="fr-FR" b="1" u="sng" dirty="0" smtClean="0"/>
              <a:t>a mise en œuvre [couche présentation]</a:t>
            </a:r>
            <a:endParaRPr lang="fr-FR" dirty="0" smtClean="0"/>
          </a:p>
          <a:p>
            <a:pPr>
              <a:spcBef>
                <a:spcPts val="0"/>
              </a:spcBef>
            </a:pPr>
            <a:r>
              <a:rPr lang="fr-FR" dirty="0" smtClean="0"/>
              <a:t>Techno : </a:t>
            </a:r>
            <a:r>
              <a:rPr lang="fr-FR" b="1" dirty="0" smtClean="0"/>
              <a:t>JSF 2.2</a:t>
            </a:r>
            <a:r>
              <a:rPr lang="fr-FR" dirty="0" smtClean="0"/>
              <a:t>,PrimeFaces,BootStrap,Spring4</a:t>
            </a:r>
            <a:br>
              <a:rPr lang="fr-FR" dirty="0" smtClean="0"/>
            </a:br>
            <a:r>
              <a:rPr lang="fr-FR" dirty="0" smtClean="0"/>
              <a:t>-MVC  = </a:t>
            </a:r>
            <a:r>
              <a:rPr lang="fr-FR" u="sng" dirty="0" smtClean="0"/>
              <a:t>modèle</a:t>
            </a:r>
            <a:r>
              <a:rPr lang="fr-FR" dirty="0" smtClean="0"/>
              <a:t>, </a:t>
            </a:r>
            <a:r>
              <a:rPr lang="fr-FR" u="sng" dirty="0" smtClean="0"/>
              <a:t>vue</a:t>
            </a:r>
            <a:r>
              <a:rPr lang="fr-FR" dirty="0" smtClean="0"/>
              <a:t>, </a:t>
            </a:r>
            <a:r>
              <a:rPr lang="fr-FR" u="sng" dirty="0" smtClean="0"/>
              <a:t>contrôleur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 smtClean="0"/>
              <a:t>   </a:t>
            </a:r>
            <a:r>
              <a:rPr lang="fr-FR" b="1" dirty="0" err="1" smtClean="0"/>
              <a:t>xhtml</a:t>
            </a:r>
            <a:r>
              <a:rPr lang="fr-FR" dirty="0" smtClean="0"/>
              <a:t>	       </a:t>
            </a:r>
            <a:r>
              <a:rPr lang="fr-FR" dirty="0"/>
              <a:t>	</a:t>
            </a:r>
            <a:r>
              <a:rPr lang="fr-FR" dirty="0" smtClean="0"/>
              <a:t>	</a:t>
            </a:r>
            <a:r>
              <a:rPr lang="fr-FR" b="1" dirty="0" err="1" smtClean="0"/>
              <a:t>ManagedBean</a:t>
            </a:r>
            <a:r>
              <a:rPr lang="fr-FR" dirty="0" smtClean="0"/>
              <a:t>  	</a:t>
            </a:r>
            <a:r>
              <a:rPr lang="fr-FR" b="1" dirty="0" smtClean="0"/>
              <a:t>[couche </a:t>
            </a:r>
            <a:r>
              <a:rPr lang="fr-FR" b="1" dirty="0"/>
              <a:t>service</a:t>
            </a:r>
            <a:r>
              <a:rPr lang="fr-FR" b="1" dirty="0" smtClean="0"/>
              <a:t>]</a:t>
            </a:r>
            <a:endParaRPr lang="fr-FR" dirty="0" smtClean="0"/>
          </a:p>
          <a:p>
            <a:pPr marL="0" indent="0">
              <a:spcBef>
                <a:spcPts val="0"/>
              </a:spcBef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				</a:t>
            </a:r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  <a:p>
            <a:pPr marL="0" indent="0">
              <a:spcBef>
                <a:spcPts val="0"/>
              </a:spcBef>
              <a:buNone/>
            </a:pPr>
            <a:endParaRPr lang="fr-FR" dirty="0" smtClean="0"/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  <a:p>
            <a:pPr marL="0" indent="0">
              <a:spcBef>
                <a:spcPts val="0"/>
              </a:spcBef>
              <a:buNone/>
            </a:pPr>
            <a:endParaRPr lang="fr-FR" dirty="0" smtClean="0"/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  <a:p>
            <a:pPr marL="0" indent="0">
              <a:spcBef>
                <a:spcPts val="0"/>
              </a:spcBef>
              <a:buNone/>
            </a:pPr>
            <a:endParaRPr lang="fr-FR" dirty="0" smtClean="0"/>
          </a:p>
          <a:p>
            <a:pPr marL="0" indent="0">
              <a:spcBef>
                <a:spcPts val="0"/>
              </a:spcBef>
              <a:buNone/>
            </a:pPr>
            <a:r>
              <a:rPr lang="fr-FR" dirty="0" smtClean="0"/>
              <a:t>		</a:t>
            </a:r>
            <a:endParaRPr lang="fr-FR" dirty="0"/>
          </a:p>
        </p:txBody>
      </p:sp>
      <p:grpSp>
        <p:nvGrpSpPr>
          <p:cNvPr id="30" name="Groupe 29"/>
          <p:cNvGrpSpPr/>
          <p:nvPr/>
        </p:nvGrpSpPr>
        <p:grpSpPr>
          <a:xfrm>
            <a:off x="6716" y="2283718"/>
            <a:ext cx="9043420" cy="2722348"/>
            <a:chOff x="0" y="3911025"/>
            <a:chExt cx="9043420" cy="2722348"/>
          </a:xfrm>
        </p:grpSpPr>
        <p:pic>
          <p:nvPicPr>
            <p:cNvPr id="31" name="Picture 2" descr="C:\Users\Stagiaire\Desktop\proxiv4\screenshot code\servic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565" y="3911025"/>
              <a:ext cx="3197855" cy="252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" descr="C:\Users\Stagiaire\Desktop\proxiv4\screenshot code\xhtm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052" y="3911025"/>
              <a:ext cx="2494732" cy="2665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C:\Users\Stagiaire\Desktop\proxiv4\screenshot code\Managedbean 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063" y="3911025"/>
              <a:ext cx="3024336" cy="272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Connecteur droit avec flèche 33"/>
            <p:cNvCxnSpPr/>
            <p:nvPr/>
          </p:nvCxnSpPr>
          <p:spPr>
            <a:xfrm>
              <a:off x="2267744" y="5589240"/>
              <a:ext cx="720080" cy="0"/>
            </a:xfrm>
            <a:prstGeom prst="straightConnector1">
              <a:avLst/>
            </a:prstGeom>
            <a:ln w="317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>
              <a:off x="5436096" y="5589240"/>
              <a:ext cx="720080" cy="0"/>
            </a:xfrm>
            <a:prstGeom prst="straightConnector1">
              <a:avLst/>
            </a:prstGeom>
            <a:ln w="3175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3" descr="C:\Users\Stagiaire\Desktop\proxiv4\candidatphoto\OkuloLatere.sv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013176"/>
              <a:ext cx="611931" cy="766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059854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2448272"/>
          </a:xfrm>
        </p:spPr>
        <p:txBody>
          <a:bodyPr/>
          <a:lstStyle/>
          <a:p>
            <a:pPr algn="ctr"/>
            <a:r>
              <a:rPr lang="fr-FR" b="1" u="sng" dirty="0"/>
              <a:t>La mise en œuvre [couche service]</a:t>
            </a:r>
            <a:endParaRPr lang="fr-FR" dirty="0"/>
          </a:p>
          <a:p>
            <a:r>
              <a:rPr lang="fr-FR" dirty="0"/>
              <a:t>Techno :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b="1" dirty="0" err="1"/>
              <a:t>Spring</a:t>
            </a:r>
            <a:r>
              <a:rPr lang="fr-FR" dirty="0"/>
              <a:t> </a:t>
            </a:r>
            <a:r>
              <a:rPr lang="fr-FR" dirty="0" smtClean="0"/>
              <a:t>4</a:t>
            </a:r>
          </a:p>
          <a:p>
            <a:r>
              <a:rPr lang="fr-FR" dirty="0"/>
              <a:t/>
            </a:r>
            <a:br>
              <a:rPr lang="fr-FR" dirty="0"/>
            </a:br>
            <a:r>
              <a:rPr lang="fr-FR" dirty="0"/>
              <a:t>-conteneur </a:t>
            </a:r>
            <a:r>
              <a:rPr lang="fr-FR" dirty="0" smtClean="0"/>
              <a:t>léger (</a:t>
            </a:r>
            <a:r>
              <a:rPr lang="fr-FR" dirty="0" err="1" smtClean="0"/>
              <a:t>beans</a:t>
            </a:r>
            <a:r>
              <a:rPr lang="fr-FR" dirty="0"/>
              <a:t>)</a:t>
            </a:r>
            <a:br>
              <a:rPr lang="fr-FR" dirty="0"/>
            </a:br>
            <a:r>
              <a:rPr lang="fr-FR" dirty="0"/>
              <a:t>-injection de </a:t>
            </a:r>
            <a:r>
              <a:rPr lang="fr-FR" dirty="0" smtClean="0"/>
              <a:t> dépendances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-inversion de contrôle</a:t>
            </a:r>
          </a:p>
          <a:p>
            <a:endParaRPr lang="fr-FR" dirty="0"/>
          </a:p>
        </p:txBody>
      </p:sp>
      <p:pic>
        <p:nvPicPr>
          <p:cNvPr id="43" name="Picture 2" descr="C:\Users\User\Desktop\proxiv4\screenshot code\servi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491" y="1707654"/>
            <a:ext cx="4153380" cy="3150112"/>
          </a:xfrm>
          <a:prstGeom prst="rect">
            <a:avLst/>
          </a:prstGeom>
          <a:noFill/>
        </p:spPr>
      </p:pic>
      <p:cxnSp>
        <p:nvCxnSpPr>
          <p:cNvPr id="44" name="Connecteur droit avec flèche 43"/>
          <p:cNvCxnSpPr/>
          <p:nvPr/>
        </p:nvCxnSpPr>
        <p:spPr>
          <a:xfrm flipH="1" flipV="1">
            <a:off x="3275856" y="2427734"/>
            <a:ext cx="1582547" cy="21338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H="1" flipV="1">
            <a:off x="3571899" y="2734464"/>
            <a:ext cx="1415835" cy="15557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2492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1296144"/>
          </a:xfrm>
        </p:spPr>
        <p:txBody>
          <a:bodyPr/>
          <a:lstStyle/>
          <a:p>
            <a:pPr algn="ctr"/>
            <a:r>
              <a:rPr lang="fr-FR" b="1" u="sng" dirty="0"/>
              <a:t>La mise en œuvre [couche métier]</a:t>
            </a:r>
            <a:endParaRPr lang="fr-FR" dirty="0"/>
          </a:p>
          <a:p>
            <a:r>
              <a:rPr lang="fr-FR" dirty="0"/>
              <a:t>Techno : </a:t>
            </a:r>
            <a:r>
              <a:rPr lang="fr-FR" b="1" dirty="0"/>
              <a:t>JPA 2.1, </a:t>
            </a:r>
            <a:r>
              <a:rPr lang="fr-FR" dirty="0" err="1"/>
              <a:t>Spring</a:t>
            </a:r>
            <a:r>
              <a:rPr lang="fr-FR" dirty="0"/>
              <a:t> 4</a:t>
            </a:r>
            <a:br>
              <a:rPr lang="fr-FR" dirty="0"/>
            </a:br>
            <a:r>
              <a:rPr lang="fr-FR" dirty="0"/>
              <a:t>-ORM = transfert de données entre structures:</a:t>
            </a:r>
          </a:p>
          <a:p>
            <a:pPr algn="ctr"/>
            <a:r>
              <a:rPr lang="fr-FR" i="1" u="sng" dirty="0"/>
              <a:t>classes</a:t>
            </a:r>
            <a:r>
              <a:rPr lang="fr-FR" dirty="0"/>
              <a:t> et </a:t>
            </a:r>
            <a:r>
              <a:rPr lang="fr-FR" i="1" u="sng" dirty="0"/>
              <a:t>tables</a:t>
            </a:r>
            <a:r>
              <a:rPr lang="fr-FR" dirty="0"/>
              <a:t> </a:t>
            </a:r>
            <a:endParaRPr lang="fr-FR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144017" y="2067694"/>
            <a:ext cx="8820471" cy="3037262"/>
            <a:chOff x="1" y="3732860"/>
            <a:chExt cx="9144000" cy="3125140"/>
          </a:xfrm>
        </p:grpSpPr>
        <p:pic>
          <p:nvPicPr>
            <p:cNvPr id="33" name="Picture 2" descr="C:\Users\User\Desktop\proxiv4\screenshot code\bdd personn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9873" y="5589240"/>
              <a:ext cx="5724128" cy="1268760"/>
            </a:xfrm>
            <a:prstGeom prst="rect">
              <a:avLst/>
            </a:prstGeom>
            <a:noFill/>
          </p:spPr>
        </p:pic>
        <p:pic>
          <p:nvPicPr>
            <p:cNvPr id="34" name="Picture 4" descr="C:\Users\User\Desktop\proxiv4\screenshot code\métier JP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" y="3732860"/>
              <a:ext cx="3419871" cy="3125139"/>
            </a:xfrm>
            <a:prstGeom prst="rect">
              <a:avLst/>
            </a:prstGeom>
            <a:noFill/>
          </p:spPr>
        </p:pic>
        <p:cxnSp>
          <p:nvCxnSpPr>
            <p:cNvPr id="35" name="Connecteur droit avec flèche 34"/>
            <p:cNvCxnSpPr/>
            <p:nvPr/>
          </p:nvCxnSpPr>
          <p:spPr>
            <a:xfrm flipV="1">
              <a:off x="2411760" y="5805264"/>
              <a:ext cx="1512168" cy="72008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2555776" y="5085184"/>
              <a:ext cx="864096" cy="576064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08335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42844" y="785800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Contexte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78605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Exigences client </a:t>
            </a:r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598366" y="1073280"/>
            <a:ext cx="6912768" cy="460648"/>
          </a:xfrm>
        </p:spPr>
        <p:txBody>
          <a:bodyPr/>
          <a:lstStyle/>
          <a:p>
            <a:r>
              <a:rPr lang="fr-FR" dirty="0" smtClean="0"/>
              <a:t>Présentation du client PROXIBANQUE</a:t>
            </a:r>
            <a:endParaRPr lang="fr-FR" dirty="0"/>
          </a:p>
        </p:txBody>
      </p:sp>
      <p:sp>
        <p:nvSpPr>
          <p:cNvPr id="19" name="Espace réservé du contenu 3"/>
          <p:cNvSpPr>
            <a:spLocks noGrp="1"/>
          </p:cNvSpPr>
          <p:nvPr>
            <p:ph idx="10"/>
          </p:nvPr>
        </p:nvSpPr>
        <p:spPr>
          <a:xfrm>
            <a:off x="659628" y="1737411"/>
            <a:ext cx="6912768" cy="2995737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Proche de ses clients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					Argent  sécurisé</a:t>
            </a:r>
          </a:p>
          <a:p>
            <a:pPr marL="360000">
              <a:tabLst>
                <a:tab pos="540000" algn="l"/>
              </a:tabLst>
            </a:pPr>
            <a:endParaRPr lang="fr-FR" dirty="0"/>
          </a:p>
          <a:p>
            <a:pPr marL="360000">
              <a:tabLst>
                <a:tab pos="540000" algn="l"/>
              </a:tabLst>
            </a:pPr>
            <a:endParaRPr lang="fr-FR" dirty="0" smtClean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187" y="2411327"/>
            <a:ext cx="3046717" cy="210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 descr="Louer un coffre-fort à la banque : mode d’emploi - billet de banq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1491630"/>
            <a:ext cx="2592288" cy="2592288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BESOIN CLIENT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4357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Interprétation des besoins</a:t>
            </a:r>
          </a:p>
        </p:txBody>
      </p:sp>
      <p:sp>
        <p:nvSpPr>
          <p:cNvPr id="33" name="TextBox 16">
            <a:hlinkClick r:id="rId5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Espace réservé du numéro de diapositive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1080120"/>
          </a:xfrm>
        </p:spPr>
        <p:txBody>
          <a:bodyPr/>
          <a:lstStyle/>
          <a:p>
            <a:pPr algn="ctr"/>
            <a:r>
              <a:rPr lang="fr-FR" b="1" u="sng" dirty="0"/>
              <a:t>La mise en œuvre [couche persistance]</a:t>
            </a:r>
            <a:endParaRPr lang="fr-FR" dirty="0"/>
          </a:p>
          <a:p>
            <a:r>
              <a:rPr lang="fr-FR" dirty="0"/>
              <a:t>Techno : </a:t>
            </a:r>
            <a:r>
              <a:rPr lang="fr-FR" b="1" dirty="0" err="1"/>
              <a:t>SpringData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-couche par-dessus JPA  = </a:t>
            </a:r>
            <a:r>
              <a:rPr lang="fr-FR" strike="sngStrike" dirty="0"/>
              <a:t>implémentation</a:t>
            </a:r>
            <a:endParaRPr lang="fr-FR" dirty="0"/>
          </a:p>
        </p:txBody>
      </p:sp>
      <p:pic>
        <p:nvPicPr>
          <p:cNvPr id="28" name="Picture 2" descr="C:\Users\User\Desktop\proxiv4\screenshot code\dao listes clients et compt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097" y="2211710"/>
            <a:ext cx="7819335" cy="28785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2212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1080120"/>
          </a:xfrm>
        </p:spPr>
        <p:txBody>
          <a:bodyPr/>
          <a:lstStyle/>
          <a:p>
            <a:pPr algn="ctr"/>
            <a:endParaRPr lang="fr-FR" dirty="0"/>
          </a:p>
        </p:txBody>
      </p:sp>
      <p:pic>
        <p:nvPicPr>
          <p:cNvPr id="29" name="Picture 2" descr="C:\Users\Stagiaire\Desktop\proxiv4\screenshot proxibanque\ajouter cl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31590"/>
            <a:ext cx="4706160" cy="35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42953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1728192"/>
          </a:xfrm>
        </p:spPr>
        <p:txBody>
          <a:bodyPr/>
          <a:lstStyle/>
          <a:p>
            <a:pPr algn="ctr"/>
            <a:r>
              <a:rPr lang="fr-FR" b="1" u="sng" dirty="0"/>
              <a:t>La mise en œuvre [couche présentation]</a:t>
            </a:r>
            <a:endParaRPr lang="fr-FR" dirty="0"/>
          </a:p>
          <a:p>
            <a:r>
              <a:rPr lang="fr-FR" dirty="0"/>
              <a:t>Contrôle des                          Affichage des erreurs </a:t>
            </a:r>
            <a:br>
              <a:rPr lang="fr-FR" dirty="0"/>
            </a:br>
            <a:r>
              <a:rPr lang="fr-FR" dirty="0"/>
              <a:t>données utilisateurs             personnalisées</a:t>
            </a:r>
          </a:p>
          <a:p>
            <a:r>
              <a:rPr lang="fr-FR" dirty="0"/>
              <a:t>	</a:t>
            </a:r>
            <a:br>
              <a:rPr lang="fr-FR" dirty="0"/>
            </a:br>
            <a:r>
              <a:rPr lang="fr-FR" dirty="0"/>
              <a:t>						</a:t>
            </a:r>
          </a:p>
          <a:p>
            <a:pPr algn="ctr"/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467544" y="1968041"/>
            <a:ext cx="7996671" cy="3051981"/>
            <a:chOff x="611560" y="2164080"/>
            <a:chExt cx="7733513" cy="2721920"/>
          </a:xfrm>
        </p:grpSpPr>
        <p:pic>
          <p:nvPicPr>
            <p:cNvPr id="28" name="Picture 4" descr="C:\Users\Stagiaire\Desktop\proxiv4\screenshot code\service ajouter client compt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033" y="2597703"/>
              <a:ext cx="2760040" cy="1468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C:\Users\Stagiaire\Desktop\proxiv4\screenshot code\xhtml ajout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023" y="2597703"/>
              <a:ext cx="2149683" cy="2288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 descr="C:\Users\Stagiaire\Desktop\proxiv4\candidatphoto\OkuloLatere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562410"/>
              <a:ext cx="518635" cy="670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Connecteur droit avec flèche 31"/>
            <p:cNvCxnSpPr/>
            <p:nvPr/>
          </p:nvCxnSpPr>
          <p:spPr>
            <a:xfrm flipH="1">
              <a:off x="1618116" y="2164080"/>
              <a:ext cx="12564" cy="1461358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5" descr="C:\Users\Stagiaire\Desktop\proxiv4\screenshot code\mbean ajout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7966" y="2597703"/>
              <a:ext cx="2596039" cy="225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Connecteur droit avec flèche 33"/>
            <p:cNvCxnSpPr/>
            <p:nvPr/>
          </p:nvCxnSpPr>
          <p:spPr>
            <a:xfrm flipH="1">
              <a:off x="1984293" y="2211710"/>
              <a:ext cx="2444831" cy="1685953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>
              <a:off x="5524005" y="2211710"/>
              <a:ext cx="244116" cy="783446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>
              <a:off x="5524005" y="2211710"/>
              <a:ext cx="244116" cy="1287672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225985" y="2211710"/>
              <a:ext cx="703205" cy="2233094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015641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Fonctionnalité</a:t>
            </a:r>
            <a:br>
              <a:rPr lang="fr-FR" dirty="0" smtClean="0"/>
            </a:br>
            <a:r>
              <a:rPr lang="fr-FR" sz="4000" dirty="0" smtClean="0"/>
              <a:t>'Ajout d'un client</a:t>
            </a:r>
            <a:r>
              <a:rPr lang="fr-FR" sz="3600" dirty="0" smtClean="0"/>
              <a:t>'</a:t>
            </a:r>
            <a:endParaRPr lang="fr-FR" sz="4000" dirty="0"/>
          </a:p>
        </p:txBody>
      </p:sp>
      <p:pic>
        <p:nvPicPr>
          <p:cNvPr id="7170" name="Picture 2" descr="C:\Users\Stagiaire\Desktop\proxiv4\screenshot proxibanque\ajouter client err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19865"/>
            <a:ext cx="7056784" cy="402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5379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tagiaire\Desktop\proxiv4\screenshot code\test ajo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36636"/>
            <a:ext cx="5580112" cy="350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u="sng" dirty="0" smtClean="0"/>
              <a:t>La mise en œuvre [couche service]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Les tests unitaires</a:t>
            </a: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Fonctionnalité</a:t>
            </a:r>
            <a:br>
              <a:rPr lang="fr-FR" dirty="0" smtClean="0"/>
            </a:br>
            <a:r>
              <a:rPr lang="fr-FR" sz="4000" dirty="0"/>
              <a:t>'Ajout d'un client</a:t>
            </a:r>
            <a:r>
              <a:rPr lang="fr-FR" sz="3600" dirty="0"/>
              <a:t>'</a:t>
            </a:r>
            <a:endParaRPr lang="fr-FR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2483768" y="2463738"/>
            <a:ext cx="1440160" cy="102611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2483768" y="2463738"/>
            <a:ext cx="1224136" cy="135015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811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Fonctionnalité</a:t>
            </a:r>
            <a:br>
              <a:rPr lang="fr-FR" dirty="0" smtClean="0"/>
            </a:br>
            <a:r>
              <a:rPr lang="fr-FR" sz="4000" dirty="0"/>
              <a:t>'Edition d'un client'</a:t>
            </a:r>
            <a:endParaRPr lang="fr-FR" sz="3600" dirty="0"/>
          </a:p>
        </p:txBody>
      </p:sp>
      <p:pic>
        <p:nvPicPr>
          <p:cNvPr id="8194" name="Picture 2" descr="C:\Users\Stagiaire\Desktop\proxiv4\screenshot proxibanque\modifier cl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0687"/>
            <a:ext cx="6552728" cy="402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165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Fonctionnalité</a:t>
            </a:r>
            <a:br>
              <a:rPr lang="fr-FR" dirty="0" smtClean="0"/>
            </a:br>
            <a:r>
              <a:rPr lang="fr-FR" sz="4000" dirty="0"/>
              <a:t>'Suppression client'</a:t>
            </a:r>
            <a:endParaRPr lang="fr-FR" sz="3600" dirty="0"/>
          </a:p>
        </p:txBody>
      </p:sp>
      <p:pic>
        <p:nvPicPr>
          <p:cNvPr id="9218" name="Picture 2" descr="C:\Users\Stagiaire\Desktop\proxiv4\screenshot proxibanque\Lister cli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67594"/>
            <a:ext cx="7469884" cy="397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27271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u="sng" dirty="0" smtClean="0"/>
              <a:t>La mise en œuvre [couche service]</a:t>
            </a:r>
          </a:p>
          <a:p>
            <a:pPr>
              <a:buNone/>
            </a:pPr>
            <a:r>
              <a:rPr lang="fr-FR" dirty="0" smtClean="0"/>
              <a:t>Suppression avec </a:t>
            </a:r>
            <a:r>
              <a:rPr lang="fr-FR" i="1" u="sng" dirty="0" smtClean="0"/>
              <a:t>requête importée par défaut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implique la suppression de </a:t>
            </a:r>
            <a:r>
              <a:rPr lang="fr-FR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ses comptes</a:t>
            </a:r>
            <a:endParaRPr lang="fr-FR" u="sng" dirty="0" smtClean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Fonctionnalité</a:t>
            </a:r>
            <a:br>
              <a:rPr lang="fr-FR" dirty="0" smtClean="0"/>
            </a:br>
            <a:r>
              <a:rPr lang="fr-FR" sz="4000" dirty="0"/>
              <a:t>'Suppression client'</a:t>
            </a:r>
            <a:endParaRPr lang="fr-FR" sz="3600" dirty="0"/>
          </a:p>
        </p:txBody>
      </p:sp>
      <p:pic>
        <p:nvPicPr>
          <p:cNvPr id="3074" name="Picture 2" descr="C:\Users\Stagiaire\Desktop\proxiv4\screenshot code\supprimer client comp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2409732"/>
            <a:ext cx="5986099" cy="27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en angle 15"/>
          <p:cNvCxnSpPr/>
          <p:nvPr/>
        </p:nvCxnSpPr>
        <p:spPr>
          <a:xfrm rot="10800000" flipV="1">
            <a:off x="2195736" y="2031690"/>
            <a:ext cx="5616624" cy="2808312"/>
          </a:xfrm>
          <a:prstGeom prst="bentConnector3">
            <a:avLst>
              <a:gd name="adj1" fmla="val -58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2195736" y="4353948"/>
            <a:ext cx="5616625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Connecteur droit avec flèche 2051"/>
          <p:cNvCxnSpPr/>
          <p:nvPr/>
        </p:nvCxnSpPr>
        <p:spPr>
          <a:xfrm flipH="1">
            <a:off x="2339752" y="2895786"/>
            <a:ext cx="547260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Connecteur en angle 2054"/>
          <p:cNvCxnSpPr/>
          <p:nvPr/>
        </p:nvCxnSpPr>
        <p:spPr>
          <a:xfrm rot="10800000" flipV="1">
            <a:off x="2339752" y="2409732"/>
            <a:ext cx="4032448" cy="378042"/>
          </a:xfrm>
          <a:prstGeom prst="bentConnector3">
            <a:avLst>
              <a:gd name="adj1" fmla="val -226"/>
            </a:avLst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9477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Fonctionnalité</a:t>
            </a:r>
            <a:br>
              <a:rPr lang="fr-FR" dirty="0" smtClean="0"/>
            </a:br>
            <a:r>
              <a:rPr lang="fr-FR" sz="4000" dirty="0"/>
              <a:t>'Virement Compte à Compte'</a:t>
            </a:r>
            <a:endParaRPr lang="fr-FR" sz="3600" dirty="0"/>
          </a:p>
        </p:txBody>
      </p:sp>
      <p:pic>
        <p:nvPicPr>
          <p:cNvPr id="10242" name="Picture 2" descr="C:\Users\Stagiaire\Desktop\proxiv4\screenshot proxibanque\vir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18650"/>
            <a:ext cx="9144000" cy="360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6848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u="sng" dirty="0" smtClean="0"/>
              <a:t>La mise en œuvre [couche présentation]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dirty="0" smtClean="0"/>
              <a:t>							</a:t>
            </a:r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Fonctionnalité</a:t>
            </a:r>
            <a:br>
              <a:rPr lang="fr-FR" dirty="0" smtClean="0"/>
            </a:br>
            <a:r>
              <a:rPr lang="fr-FR" sz="4000" dirty="0"/>
              <a:t>'Virement Compte à Compte'</a:t>
            </a:r>
            <a:endParaRPr lang="fr-FR" sz="3600" dirty="0"/>
          </a:p>
        </p:txBody>
      </p:sp>
      <p:pic>
        <p:nvPicPr>
          <p:cNvPr id="1061" name="Picture 3" descr="C:\Users\Stagiaire\Desktop\proxiv4\candidatphoto\OkuloLater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3759882"/>
            <a:ext cx="611931" cy="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Stagiaire\Desktop\proxiv4\screenshot code\virement xhtm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933269"/>
            <a:ext cx="2663714" cy="180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Stagiaire\Desktop\proxiv4\screenshot proxibanque\filtersort virem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932" y="1849524"/>
            <a:ext cx="7622803" cy="97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1259632" y="2085696"/>
            <a:ext cx="0" cy="185494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835696" y="1977684"/>
            <a:ext cx="216024" cy="196892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 descr="C:\Users\Stagiaire\Desktop\proxiv4\screenshot code\virement mbea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3493" y="2933269"/>
            <a:ext cx="3028010" cy="191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Stagiaire\Desktop\proxiv4\screenshot code\virement servic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933269"/>
            <a:ext cx="3107670" cy="212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9201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Espace réservé du contenu 3"/>
          <p:cNvSpPr>
            <a:spLocks noGrp="1"/>
          </p:cNvSpPr>
          <p:nvPr>
            <p:ph idx="10"/>
          </p:nvPr>
        </p:nvSpPr>
        <p:spPr>
          <a:xfrm>
            <a:off x="928662" y="1285866"/>
            <a:ext cx="6912768" cy="2995737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Proposer des </a:t>
            </a:r>
            <a:r>
              <a:rPr lang="fr-FR" b="1" dirty="0" smtClean="0"/>
              <a:t>services</a:t>
            </a:r>
            <a:r>
              <a:rPr lang="fr-FR" dirty="0" smtClean="0"/>
              <a:t> </a:t>
            </a:r>
            <a:r>
              <a:rPr lang="fr-FR" b="1" dirty="0" smtClean="0"/>
              <a:t>efficaces</a:t>
            </a:r>
          </a:p>
          <a:p>
            <a:endParaRPr lang="fr-FR" dirty="0" smtClean="0"/>
          </a:p>
          <a:p>
            <a:pPr defTabSz="720000"/>
            <a:r>
              <a:rPr lang="fr-FR" dirty="0" smtClean="0"/>
              <a:t>	Informatisation  de la gestion des conseillers, des clients et des comptes</a:t>
            </a:r>
          </a:p>
          <a:p>
            <a:pPr marL="360000">
              <a:tabLst>
                <a:tab pos="540000" algn="l"/>
              </a:tabLst>
            </a:pPr>
            <a:endParaRPr lang="fr-FR" dirty="0"/>
          </a:p>
          <a:p>
            <a:pPr marL="360000">
              <a:tabLst>
                <a:tab pos="540000" algn="l"/>
              </a:tabLst>
            </a:pPr>
            <a:endParaRPr lang="fr-FR" dirty="0" smtClean="0"/>
          </a:p>
        </p:txBody>
      </p:sp>
      <p:grpSp>
        <p:nvGrpSpPr>
          <p:cNvPr id="17" name="Groupe 8"/>
          <p:cNvGrpSpPr/>
          <p:nvPr/>
        </p:nvGrpSpPr>
        <p:grpSpPr>
          <a:xfrm>
            <a:off x="2718518" y="2553411"/>
            <a:ext cx="2558164" cy="1728192"/>
            <a:chOff x="2267744" y="3507854"/>
            <a:chExt cx="2342140" cy="1512168"/>
          </a:xfrm>
        </p:grpSpPr>
        <p:pic>
          <p:nvPicPr>
            <p:cNvPr id="18" name="Picture 2" descr="Le gouvernement bruxellois s'attaque à la paperass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7744" y="3579862"/>
              <a:ext cx="2342140" cy="1317454"/>
            </a:xfrm>
            <a:prstGeom prst="rect">
              <a:avLst/>
            </a:prstGeom>
            <a:noFill/>
          </p:spPr>
        </p:pic>
        <p:sp>
          <p:nvSpPr>
            <p:cNvPr id="19" name="Interdiction 18"/>
            <p:cNvSpPr/>
            <p:nvPr/>
          </p:nvSpPr>
          <p:spPr>
            <a:xfrm>
              <a:off x="2699792" y="3507854"/>
              <a:ext cx="1584176" cy="1512168"/>
            </a:xfrm>
            <a:prstGeom prst="noSmoking">
              <a:avLst>
                <a:gd name="adj" fmla="val 948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142844" y="785800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Contexte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8605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Exigences client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64357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Interprétation des besoins</a:t>
            </a:r>
          </a:p>
        </p:txBody>
      </p:sp>
      <p:sp>
        <p:nvSpPr>
          <p:cNvPr id="31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BESOIN CLIENT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u="sng" dirty="0" smtClean="0"/>
              <a:t>La mise en œuvre [couche service]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Fonctionnalité</a:t>
            </a:r>
            <a:br>
              <a:rPr lang="fr-FR" dirty="0" smtClean="0"/>
            </a:br>
            <a:r>
              <a:rPr lang="fr-FR" sz="3600" dirty="0"/>
              <a:t>'Virement Compte à Compte</a:t>
            </a:r>
            <a:r>
              <a:rPr lang="fr-FR" sz="3600" dirty="0" smtClean="0"/>
              <a:t>'</a:t>
            </a:r>
            <a:endParaRPr lang="fr-FR" sz="4000" dirty="0"/>
          </a:p>
        </p:txBody>
      </p:sp>
      <p:pic>
        <p:nvPicPr>
          <p:cNvPr id="2" name="Picture 2" descr="C:\Users\Stagiaire\Desktop\proxiv4\candidatphoto\Virement compte a compte diagramme activ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69673"/>
            <a:ext cx="6393526" cy="313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1167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fr-FR" dirty="0" smtClean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Fonctionnalité</a:t>
            </a:r>
            <a:br>
              <a:rPr lang="fr-FR" dirty="0" smtClean="0"/>
            </a:br>
            <a:r>
              <a:rPr lang="fr-FR" sz="4000" dirty="0"/>
              <a:t>'Virement Compte à Compte'</a:t>
            </a:r>
          </a:p>
        </p:txBody>
      </p:sp>
      <p:pic>
        <p:nvPicPr>
          <p:cNvPr id="12290" name="Picture 2" descr="C:\Users\Stagiaire\Desktop\proxiv4\screenshot proxibanque\viremen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221600"/>
            <a:ext cx="9144000" cy="360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323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4" name="Picture 2" descr="C:\Users\Stagiaire\Desktop\proxiv4\screenshot proxibanque\viremen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1166" y="1193942"/>
            <a:ext cx="9137542" cy="360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Fonctionnalité</a:t>
            </a:r>
            <a:br>
              <a:rPr lang="fr-FR" dirty="0" smtClean="0"/>
            </a:br>
            <a:r>
              <a:rPr lang="fr-FR" sz="4000" dirty="0"/>
              <a:t>'Virement Compte à Compte'</a:t>
            </a:r>
          </a:p>
        </p:txBody>
      </p:sp>
    </p:spTree>
    <p:extLst>
      <p:ext uri="{BB962C8B-B14F-4D97-AF65-F5344CB8AC3E}">
        <p14:creationId xmlns:p14="http://schemas.microsoft.com/office/powerpoint/2010/main" xmlns="" val="3736791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 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Travail en équipe efficace avec application des méthodes SCRUM</a:t>
            </a:r>
          </a:p>
          <a:p>
            <a:endParaRPr lang="fr-FR" dirty="0"/>
          </a:p>
          <a:p>
            <a:r>
              <a:rPr lang="fr-FR" dirty="0"/>
              <a:t>Une fois </a:t>
            </a:r>
            <a:r>
              <a:rPr lang="fr-FR" dirty="0" smtClean="0"/>
              <a:t>achevé </a:t>
            </a:r>
            <a:r>
              <a:rPr lang="fr-FR" dirty="0"/>
              <a:t>la configuration initiale, l’utilisation des Framework </a:t>
            </a:r>
            <a:r>
              <a:rPr lang="fr-FR" dirty="0" smtClean="0"/>
              <a:t>se révèle </a:t>
            </a:r>
            <a:r>
              <a:rPr lang="fr-FR" dirty="0"/>
              <a:t>vraiment avantageuse.</a:t>
            </a:r>
          </a:p>
          <a:p>
            <a:endParaRPr lang="fr-FR" dirty="0"/>
          </a:p>
          <a:p>
            <a:r>
              <a:rPr lang="fr-FR" dirty="0" smtClean="0"/>
              <a:t>Bien que plus </a:t>
            </a:r>
            <a:r>
              <a:rPr lang="fr-FR" dirty="0"/>
              <a:t>longue à </a:t>
            </a:r>
            <a:r>
              <a:rPr lang="fr-FR" dirty="0" smtClean="0"/>
              <a:t>appréhender, la </a:t>
            </a:r>
            <a:r>
              <a:rPr lang="fr-FR" dirty="0"/>
              <a:t>couche présentation </a:t>
            </a:r>
            <a:r>
              <a:rPr lang="fr-FR" dirty="0" smtClean="0"/>
              <a:t>est celle que j’ai, au final, le plus apprécié.</a:t>
            </a:r>
            <a:br>
              <a:rPr lang="fr-FR" dirty="0" smtClean="0"/>
            </a:b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53504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1088256" y="987574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Lister les conseillers</a:t>
            </a:r>
          </a:p>
        </p:txBody>
      </p:sp>
      <p:sp>
        <p:nvSpPr>
          <p:cNvPr id="42" name="Espace réservé du numéro de diapositive 4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45</a:t>
            </a:fld>
            <a:endParaRPr lang="en-US"/>
          </a:p>
        </p:txBody>
      </p:sp>
      <p:graphicFrame>
        <p:nvGraphicFramePr>
          <p:cNvPr id="29" name="Diagramme 28"/>
          <p:cNvGraphicFramePr/>
          <p:nvPr/>
        </p:nvGraphicFramePr>
        <p:xfrm>
          <a:off x="5250282" y="1357304"/>
          <a:ext cx="2250676" cy="3436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/>
          <a:srcRect l="22050" t="38577" r="51175" b="57301"/>
          <a:stretch>
            <a:fillRect/>
          </a:stretch>
        </p:blipFill>
        <p:spPr bwMode="auto">
          <a:xfrm>
            <a:off x="714348" y="1357304"/>
            <a:ext cx="3816424" cy="330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8" cstate="print"/>
          <a:srcRect l="22443" t="29400" r="49207" b="57300"/>
          <a:stretch>
            <a:fillRect/>
          </a:stretch>
        </p:blipFill>
        <p:spPr bwMode="auto">
          <a:xfrm>
            <a:off x="714348" y="1785932"/>
            <a:ext cx="3071834" cy="810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9" cstate="print"/>
          <a:srcRect l="20868" t="9800" r="51963" b="72700"/>
          <a:stretch>
            <a:fillRect/>
          </a:stretch>
        </p:blipFill>
        <p:spPr bwMode="auto">
          <a:xfrm>
            <a:off x="714348" y="2714626"/>
            <a:ext cx="2857520" cy="1035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10" cstate="print"/>
          <a:srcRect l="27532" t="25900" r="51570" b="60800"/>
          <a:stretch>
            <a:fillRect/>
          </a:stretch>
        </p:blipFill>
        <p:spPr bwMode="auto">
          <a:xfrm>
            <a:off x="714348" y="3832520"/>
            <a:ext cx="2664296" cy="95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/>
          <p:cNvCxnSpPr>
            <a:stCxn id="30" idx="3"/>
          </p:cNvCxnSpPr>
          <p:nvPr/>
        </p:nvCxnSpPr>
        <p:spPr>
          <a:xfrm>
            <a:off x="4530772" y="1522561"/>
            <a:ext cx="755608" cy="334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31" idx="3"/>
          </p:cNvCxnSpPr>
          <p:nvPr/>
        </p:nvCxnSpPr>
        <p:spPr>
          <a:xfrm>
            <a:off x="3786182" y="2191244"/>
            <a:ext cx="1469988" cy="71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32" idx="3"/>
          </p:cNvCxnSpPr>
          <p:nvPr/>
        </p:nvCxnSpPr>
        <p:spPr>
          <a:xfrm>
            <a:off x="3571868" y="3232293"/>
            <a:ext cx="1755740" cy="84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33" idx="3"/>
          </p:cNvCxnSpPr>
          <p:nvPr/>
        </p:nvCxnSpPr>
        <p:spPr>
          <a:xfrm flipV="1">
            <a:off x="3378644" y="4071948"/>
            <a:ext cx="1979174" cy="23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1088256" y="987574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Lister les conseillers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 l="13387" t="12600" r="9439" b="18101"/>
          <a:stretch>
            <a:fillRect/>
          </a:stretch>
        </p:blipFill>
        <p:spPr bwMode="auto">
          <a:xfrm>
            <a:off x="1088256" y="1357304"/>
            <a:ext cx="6589240" cy="332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Espace réservé du numéro de diapositive 4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500034" y="803281"/>
            <a:ext cx="8229600" cy="4768865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Exigences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Le directeur de l’agence peut accéder aux transactions effectuées 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au cours de la dernière semaine 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au cours des derniers mois</a:t>
            </a:r>
          </a:p>
          <a:p>
            <a:pPr>
              <a:buNone/>
            </a:pPr>
            <a:endParaRPr lang="fr-FR" sz="1600" dirty="0" smtClean="0"/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Solutions retenues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d’une table transaction en base de données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 fichier de log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Technologies mises en place : </a:t>
            </a:r>
          </a:p>
          <a:p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err="1" smtClean="0"/>
              <a:t>Primefaces</a:t>
            </a:r>
            <a:endParaRPr lang="fr-FR" sz="1600" dirty="0" smtClean="0"/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endParaRPr lang="fr-FR" sz="1600" dirty="0" smtClean="0"/>
          </a:p>
          <a:p>
            <a:endParaRPr lang="fr-FR" sz="2800" dirty="0"/>
          </a:p>
        </p:txBody>
      </p:sp>
      <p:sp>
        <p:nvSpPr>
          <p:cNvPr id="2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i="1" dirty="0" smtClean="0"/>
              <a:t>	</a:t>
            </a:r>
            <a:r>
              <a:rPr lang="fr-FR" sz="1400" i="1" u="sng" dirty="0" smtClean="0"/>
              <a:t>1- Création d’une table Transaction en base de données (couche METIER)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/>
          <a:srcRect l="19922" t="23958" r="36133" b="25000"/>
          <a:stretch>
            <a:fillRect/>
          </a:stretch>
        </p:blipFill>
        <p:spPr bwMode="auto">
          <a:xfrm>
            <a:off x="357158" y="1785932"/>
            <a:ext cx="4500594" cy="294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/>
          <a:srcRect l="15820" t="29167" r="31445" b="42187"/>
          <a:stretch>
            <a:fillRect/>
          </a:stretch>
        </p:blipFill>
        <p:spPr bwMode="auto">
          <a:xfrm>
            <a:off x="3357554" y="2000246"/>
            <a:ext cx="514353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16">
            <a:hlinkClick r:id="rId4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5" name="Espace réservé du numéro de diapositive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0034" y="3857634"/>
            <a:ext cx="4429156" cy="857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4929190" y="3571882"/>
            <a:ext cx="2643206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642924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dirty="0"/>
              <a:t>	</a:t>
            </a:r>
            <a:r>
              <a:rPr lang="fr-FR" sz="1400" i="1" u="sng" dirty="0"/>
              <a:t>2</a:t>
            </a:r>
            <a:r>
              <a:rPr lang="fr-FR" sz="1400" i="1" u="sng" dirty="0" smtClean="0"/>
              <a:t>- Implémentation de la table de transaction (couche SERVICE) :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r>
              <a:rPr lang="fr-FR" sz="1400" i="1" u="sng" dirty="0" smtClean="0"/>
              <a:t> </a:t>
            </a:r>
            <a:r>
              <a:rPr lang="fr-FR" sz="1600" dirty="0" smtClean="0"/>
              <a:t> </a:t>
            </a:r>
          </a:p>
          <a:p>
            <a:pPr>
              <a:buNone/>
            </a:pPr>
            <a:endParaRPr lang="fr-FR" sz="1600" dirty="0" smtClean="0"/>
          </a:p>
        </p:txBody>
      </p:sp>
      <p:sp>
        <p:nvSpPr>
          <p:cNvPr id="23" name="ZoneTexte 22"/>
          <p:cNvSpPr txBox="1"/>
          <p:nvPr/>
        </p:nvSpPr>
        <p:spPr>
          <a:xfrm>
            <a:off x="1" y="1876006"/>
            <a:ext cx="201222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Ajout d’un compte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534568" y="1876006"/>
            <a:ext cx="106399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Virement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516020" y="1876006"/>
            <a:ext cx="362549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Modification du solde d’un compte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1906454" y="1876006"/>
            <a:ext cx="266554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Suppression d’un compte</a:t>
            </a:r>
            <a:endParaRPr lang="fr-FR" sz="16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/>
          <a:srcRect l="21094" t="23958" r="20312" b="44792"/>
          <a:stretch>
            <a:fillRect/>
          </a:stretch>
        </p:blipFill>
        <p:spPr bwMode="auto">
          <a:xfrm>
            <a:off x="714348" y="2428874"/>
            <a:ext cx="6929486" cy="2111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71538" y="3500444"/>
            <a:ext cx="6715172" cy="21431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42844" y="785800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Contexte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8605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Exigences client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64357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Interprétation des besoins</a:t>
            </a:r>
          </a:p>
        </p:txBody>
      </p:sp>
      <p:sp>
        <p:nvSpPr>
          <p:cNvPr id="3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BESOIN CLIENT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i="1" dirty="0" smtClean="0"/>
              <a:t>	</a:t>
            </a:r>
            <a:r>
              <a:rPr lang="fr-FR" sz="1400" i="1" u="sng" dirty="0"/>
              <a:t>3</a:t>
            </a:r>
            <a:r>
              <a:rPr lang="fr-FR" sz="1400" i="1" u="sng" dirty="0" smtClean="0"/>
              <a:t>- Affichage des données 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/>
          <a:srcRect l="17188" t="14584" r="9570" b="8333"/>
          <a:stretch>
            <a:fillRect/>
          </a:stretch>
        </p:blipFill>
        <p:spPr bwMode="auto">
          <a:xfrm>
            <a:off x="142844" y="1714494"/>
            <a:ext cx="5000660" cy="2960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 l="26953" t="26042" r="32031" b="36458"/>
          <a:stretch>
            <a:fillRect/>
          </a:stretch>
        </p:blipFill>
        <p:spPr bwMode="auto">
          <a:xfrm>
            <a:off x="5286380" y="2143122"/>
            <a:ext cx="3500462" cy="18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Rectangle 43"/>
          <p:cNvSpPr/>
          <p:nvPr/>
        </p:nvSpPr>
        <p:spPr>
          <a:xfrm>
            <a:off x="6000760" y="2928940"/>
            <a:ext cx="2786082" cy="28575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4" idx="1"/>
          </p:cNvCxnSpPr>
          <p:nvPr/>
        </p:nvCxnSpPr>
        <p:spPr>
          <a:xfrm rot="10800000" flipV="1">
            <a:off x="2571736" y="3071816"/>
            <a:ext cx="3429024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000760" y="3214692"/>
            <a:ext cx="2786082" cy="285752"/>
          </a:xfrm>
          <a:prstGeom prst="rect">
            <a:avLst/>
          </a:prstGeom>
          <a:noFill/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avec flèche 50"/>
          <p:cNvCxnSpPr/>
          <p:nvPr/>
        </p:nvCxnSpPr>
        <p:spPr>
          <a:xfrm rot="10800000" flipV="1">
            <a:off x="4429124" y="3357568"/>
            <a:ext cx="1571636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6286512" y="1571618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/>
              <a:t>Primefaces</a:t>
            </a:r>
            <a:r>
              <a:rPr lang="fr-FR" sz="1600" dirty="0" smtClean="0"/>
              <a:t> : </a:t>
            </a:r>
            <a:endParaRPr lang="fr-FR" sz="1600" dirty="0"/>
          </a:p>
        </p:txBody>
      </p:sp>
      <p:sp>
        <p:nvSpPr>
          <p:cNvPr id="55" name="Espace réservé du numéro de diapositive 5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i="1" dirty="0" smtClean="0"/>
              <a:t>	</a:t>
            </a:r>
            <a:r>
              <a:rPr lang="fr-FR" sz="1400" i="1" u="sng" dirty="0"/>
              <a:t>3</a:t>
            </a:r>
            <a:r>
              <a:rPr lang="fr-FR" sz="1400" i="1" u="sng" dirty="0" smtClean="0"/>
              <a:t>- Affichage des données 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l="17578" t="14583" r="10351" b="8333"/>
          <a:stretch>
            <a:fillRect/>
          </a:stretch>
        </p:blipFill>
        <p:spPr bwMode="auto">
          <a:xfrm>
            <a:off x="1745101" y="1714494"/>
            <a:ext cx="4970007" cy="299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143240" y="3071816"/>
            <a:ext cx="1209176" cy="1370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/>
          <p:cNvCxnSpPr/>
          <p:nvPr/>
        </p:nvCxnSpPr>
        <p:spPr>
          <a:xfrm flipV="1">
            <a:off x="4429124" y="1571618"/>
            <a:ext cx="2500330" cy="1571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858016" y="1357304"/>
            <a:ext cx="1424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Choix du nombre de mois</a:t>
            </a:r>
            <a:endParaRPr lang="fr-FR" sz="1100" i="1" dirty="0"/>
          </a:p>
        </p:txBody>
      </p:sp>
      <p:sp>
        <p:nvSpPr>
          <p:cNvPr id="44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1" name="Espace réservé du numéro de diapositive 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r>
              <a:rPr lang="fr-FR" sz="1400" i="1" dirty="0" smtClean="0"/>
              <a:t>	</a:t>
            </a:r>
            <a:r>
              <a:rPr lang="fr-FR" sz="1400" i="1" u="sng" dirty="0"/>
              <a:t>4</a:t>
            </a:r>
            <a:r>
              <a:rPr lang="fr-FR" sz="1400" i="1" u="sng" dirty="0" smtClean="0"/>
              <a:t>- Mise en place d’un fichier de log (couche SERVICE)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/>
          <a:srcRect l="14648" t="11458" r="13867" b="30187"/>
          <a:stretch>
            <a:fillRect/>
          </a:stretch>
        </p:blipFill>
        <p:spPr bwMode="auto">
          <a:xfrm>
            <a:off x="928662" y="1785932"/>
            <a:ext cx="6378649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85852" y="2285998"/>
            <a:ext cx="5072098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avec flèche 42"/>
          <p:cNvCxnSpPr>
            <a:stCxn id="28" idx="3"/>
          </p:cNvCxnSpPr>
          <p:nvPr/>
        </p:nvCxnSpPr>
        <p:spPr>
          <a:xfrm flipV="1">
            <a:off x="6357950" y="2071684"/>
            <a:ext cx="571504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6572264" y="1785932"/>
            <a:ext cx="2360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Lieu de création du fichier log </a:t>
            </a:r>
            <a:endParaRPr lang="fr-FR" sz="1200" dirty="0"/>
          </a:p>
        </p:txBody>
      </p:sp>
      <p:sp>
        <p:nvSpPr>
          <p:cNvPr id="46" name="Rectangle 45"/>
          <p:cNvSpPr/>
          <p:nvPr/>
        </p:nvSpPr>
        <p:spPr>
          <a:xfrm>
            <a:off x="1285852" y="3357568"/>
            <a:ext cx="6072230" cy="85725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7072330" y="3000378"/>
            <a:ext cx="571504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7286644" y="2714626"/>
            <a:ext cx="166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Entête du fichier log </a:t>
            </a:r>
            <a:endParaRPr lang="fr-FR" sz="1200" dirty="0"/>
          </a:p>
        </p:txBody>
      </p:sp>
      <p:sp>
        <p:nvSpPr>
          <p:cNvPr id="50" name="ZoneTexte 49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6" name="Espace réservé du numéro de diapositive 5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r>
              <a:rPr lang="fr-FR" sz="1400" i="1" dirty="0" smtClean="0"/>
              <a:t>	</a:t>
            </a:r>
            <a:r>
              <a:rPr lang="fr-FR" sz="1400" i="1" u="sng" dirty="0"/>
              <a:t>4</a:t>
            </a:r>
            <a:r>
              <a:rPr lang="fr-FR" sz="1400" i="1" u="sng" dirty="0" smtClean="0"/>
              <a:t>- Mise en place d’un fichier de log (couche SERVICE)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/>
          <a:srcRect l="14844" t="18750" r="27148" b="36458"/>
          <a:stretch>
            <a:fillRect/>
          </a:stretch>
        </p:blipFill>
        <p:spPr bwMode="auto">
          <a:xfrm>
            <a:off x="785786" y="1714494"/>
            <a:ext cx="6858048" cy="297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85852" y="1928808"/>
            <a:ext cx="6500858" cy="121444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rot="5400000" flipH="1" flipV="1">
            <a:off x="7286644" y="1571618"/>
            <a:ext cx="35719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121995" y="1285866"/>
            <a:ext cx="1950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Ecriture des transactions</a:t>
            </a:r>
            <a:endParaRPr lang="fr-FR" sz="1200" dirty="0"/>
          </a:p>
        </p:txBody>
      </p:sp>
      <p:sp>
        <p:nvSpPr>
          <p:cNvPr id="42" name="ZoneTexte 4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8" name="Espace réservé du numéro de diapositive 4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r>
              <a:rPr lang="fr-FR" sz="1400" i="1" dirty="0" smtClean="0"/>
              <a:t>	</a:t>
            </a:r>
            <a:r>
              <a:rPr lang="fr-FR" sz="1400" i="1" u="sng" dirty="0" smtClean="0"/>
              <a:t>5- Implémentation du fichier de log (couche SERVICE)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/>
          <a:srcRect l="21094" t="23958" r="20312" b="44792"/>
          <a:stretch>
            <a:fillRect/>
          </a:stretch>
        </p:blipFill>
        <p:spPr bwMode="auto">
          <a:xfrm>
            <a:off x="214282" y="2428874"/>
            <a:ext cx="7572428" cy="222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571472" y="3786196"/>
            <a:ext cx="4664705" cy="21431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26" name="ZoneTexte 25"/>
          <p:cNvSpPr txBox="1"/>
          <p:nvPr/>
        </p:nvSpPr>
        <p:spPr>
          <a:xfrm>
            <a:off x="1" y="2000246"/>
            <a:ext cx="201222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Ajout d’un compte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4534568" y="2000246"/>
            <a:ext cx="106399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Virement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5516020" y="2000246"/>
            <a:ext cx="362549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Modification du solde d’un compte</a:t>
            </a:r>
            <a:endParaRPr lang="fr-FR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906454" y="2000246"/>
            <a:ext cx="266554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Suppression d’un compte</a:t>
            </a:r>
            <a:endParaRPr lang="fr-FR" sz="1600" dirty="0"/>
          </a:p>
        </p:txBody>
      </p:sp>
      <p:sp>
        <p:nvSpPr>
          <p:cNvPr id="43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0" name="Espace réservé du numéro de diapositive 4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500034" y="803281"/>
            <a:ext cx="8229600" cy="4768865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Exigences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Le directeur de l’agence peut visualiser les comptes à découvert :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de toute l’agence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Le conseiller de clientèle peut visualiser les comptes à découvert :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de ses clients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</a:t>
            </a: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Solutions retenues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d’une interception sur la fonction </a:t>
            </a:r>
            <a:r>
              <a:rPr lang="fr-FR" sz="1600" dirty="0" err="1" smtClean="0"/>
              <a:t>effectuerVirement</a:t>
            </a:r>
            <a:r>
              <a:rPr lang="fr-FR" sz="1600" dirty="0" smtClean="0"/>
              <a:t>()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d’une table en base de données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Technologies mises en place : </a:t>
            </a:r>
          </a:p>
          <a:p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err="1" smtClean="0"/>
              <a:t>Spring</a:t>
            </a:r>
            <a:r>
              <a:rPr lang="fr-FR" sz="1600" dirty="0" smtClean="0"/>
              <a:t> AOP + </a:t>
            </a:r>
            <a:r>
              <a:rPr lang="fr-FR" sz="1600" dirty="0" err="1" smtClean="0"/>
              <a:t>SpringData</a:t>
            </a:r>
            <a:endParaRPr lang="fr-FR" sz="1600" dirty="0" smtClean="0"/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endParaRPr lang="fr-FR" sz="1600" dirty="0" smtClean="0"/>
          </a:p>
        </p:txBody>
      </p:sp>
      <p:sp>
        <p:nvSpPr>
          <p:cNvPr id="2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4958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2" descr="F:\Formation GT'M Ingénierie\Projets\Proxibanque V4\Alertes Découverts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8562" y="1059582"/>
            <a:ext cx="4373678" cy="36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642910" y="1071552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Alertes sur les découverts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5" name="Diagramme 24"/>
          <p:cNvGraphicFramePr/>
          <p:nvPr>
            <p:extLst>
              <p:ext uri="{D42A27DB-BD31-4B8C-83A1-F6EECF244321}">
                <p14:modId xmlns:p14="http://schemas.microsoft.com/office/powerpoint/2010/main" xmlns="" val="1481179731"/>
              </p:ext>
            </p:extLst>
          </p:nvPr>
        </p:nvGraphicFramePr>
        <p:xfrm>
          <a:off x="2123728" y="1261799"/>
          <a:ext cx="5208204" cy="3524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" name="Espace réservé du contenu 2"/>
          <p:cNvSpPr>
            <a:spLocks noGrp="1"/>
          </p:cNvSpPr>
          <p:nvPr>
            <p:ph idx="1"/>
          </p:nvPr>
        </p:nvSpPr>
        <p:spPr>
          <a:xfrm>
            <a:off x="642910" y="1071552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Alertes sur les découverts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2" name="Espace réservé du numéro de diapositive 5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3" cstate="print"/>
          <a:srcRect l="22050" t="45499" r="49994" b="38401"/>
          <a:stretch>
            <a:fillRect/>
          </a:stretch>
        </p:blipFill>
        <p:spPr bwMode="auto">
          <a:xfrm>
            <a:off x="323528" y="1707654"/>
            <a:ext cx="4129503" cy="1337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ZoneTexte 26"/>
          <p:cNvSpPr txBox="1"/>
          <p:nvPr/>
        </p:nvSpPr>
        <p:spPr>
          <a:xfrm>
            <a:off x="323528" y="141962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200" dirty="0"/>
              <a:t>SPRING </a:t>
            </a:r>
            <a:r>
              <a:rPr lang="fr-FR" sz="1200" dirty="0" smtClean="0"/>
              <a:t>AOP</a:t>
            </a:r>
            <a:endParaRPr lang="fr-FR" sz="1200" dirty="0"/>
          </a:p>
        </p:txBody>
      </p:sp>
      <p:sp>
        <p:nvSpPr>
          <p:cNvPr id="45" name="Espace réservé du contenu 2"/>
          <p:cNvSpPr>
            <a:spLocks noGrp="1"/>
          </p:cNvSpPr>
          <p:nvPr>
            <p:ph idx="1"/>
          </p:nvPr>
        </p:nvSpPr>
        <p:spPr>
          <a:xfrm>
            <a:off x="642910" y="1071552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Alertes sur les découverts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2" name="Espace réservé du numéro de diapositive 5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29" t="31933" r="36669" b="52049"/>
          <a:stretch/>
        </p:blipFill>
        <p:spPr bwMode="auto">
          <a:xfrm>
            <a:off x="328786" y="3394297"/>
            <a:ext cx="5429250" cy="140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avec flèche 2"/>
          <p:cNvCxnSpPr>
            <a:stCxn id="31" idx="1"/>
          </p:cNvCxnSpPr>
          <p:nvPr/>
        </p:nvCxnSpPr>
        <p:spPr>
          <a:xfrm flipH="1">
            <a:off x="3995936" y="1696621"/>
            <a:ext cx="2088231" cy="155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328786" y="311729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JUNIT</a:t>
            </a:r>
            <a:endParaRPr lang="fr-FR" sz="1200" dirty="0"/>
          </a:p>
        </p:txBody>
      </p:sp>
      <p:cxnSp>
        <p:nvCxnSpPr>
          <p:cNvPr id="29" name="Connecteur droit avec flèche 28"/>
          <p:cNvCxnSpPr>
            <a:stCxn id="32" idx="1"/>
          </p:cNvCxnSpPr>
          <p:nvPr/>
        </p:nvCxnSpPr>
        <p:spPr>
          <a:xfrm flipH="1">
            <a:off x="4126842" y="2571750"/>
            <a:ext cx="1525278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4" idx="1"/>
          </p:cNvCxnSpPr>
          <p:nvPr/>
        </p:nvCxnSpPr>
        <p:spPr>
          <a:xfrm flipH="1">
            <a:off x="5143504" y="3709070"/>
            <a:ext cx="928769" cy="302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6084167" y="1558121"/>
            <a:ext cx="1631119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Point d’interception</a:t>
            </a:r>
            <a:endParaRPr lang="fr-FR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5652120" y="2433250"/>
            <a:ext cx="331236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Action à effectuer à ce point d’interception</a:t>
            </a:r>
            <a:endParaRPr lang="fr-FR" sz="1200" dirty="0"/>
          </a:p>
        </p:txBody>
      </p:sp>
      <p:sp>
        <p:nvSpPr>
          <p:cNvPr id="34" name="ZoneTexte 33"/>
          <p:cNvSpPr txBox="1"/>
          <p:nvPr/>
        </p:nvSpPr>
        <p:spPr>
          <a:xfrm>
            <a:off x="6072273" y="3478237"/>
            <a:ext cx="301595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Application de la fonction et test sur les données mise en base de données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xmlns="" val="3954355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00118" y="1142990"/>
            <a:ext cx="8229600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Exigences 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 directeur de l’agence peut accéder aux transactions effectuées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- au cours de la dernière semaine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- au cours des derniers mois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Solutions retenues 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Mise en place d’un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service web pour : </a:t>
            </a: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Lister tous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les clients particuliers/entreprises de la banque</a:t>
            </a: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Effectuer un virement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1400" baseline="0" dirty="0"/>
              <a:t>	</a:t>
            </a:r>
            <a:r>
              <a:rPr lang="fr-FR" sz="1400" baseline="0" dirty="0" smtClean="0"/>
              <a:t>	- Accéder</a:t>
            </a:r>
            <a:r>
              <a:rPr lang="fr-FR" sz="1400" dirty="0" smtClean="0"/>
              <a:t> aux transactions des dernier(e)s semaines/mois</a:t>
            </a: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Technologies mises en place : 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REST (dépendances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lang="fr-FR" sz="1400" dirty="0" smtClean="0"/>
              <a:t>jersey-container-</a:t>
            </a:r>
            <a:r>
              <a:rPr lang="fr-FR" sz="1400" dirty="0" err="1" smtClean="0"/>
              <a:t>servlet</a:t>
            </a:r>
            <a:r>
              <a:rPr lang="fr-FR" sz="1400" dirty="0" smtClean="0"/>
              <a:t> et jersey-spring3)</a:t>
            </a:r>
            <a:endParaRPr kumimoji="0" lang="fr-FR" sz="1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xmlns="" val="3894039122"/>
              </p:ext>
            </p:extLst>
          </p:nvPr>
        </p:nvGraphicFramePr>
        <p:xfrm>
          <a:off x="1357290" y="987574"/>
          <a:ext cx="5929354" cy="384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extBox 16">
            <a:hlinkClick r:id="rId6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EQUIPE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7" name="Espace réservé du numéro de diapositive 3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642910" y="1142990"/>
            <a:ext cx="7500990" cy="4125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Méthode et démarche utilisée : </a:t>
            </a:r>
            <a:endParaRPr kumimoji="0" lang="fr-FR" sz="1400" b="0" i="1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fr-FR" sz="6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fr-FR" sz="1400" i="1" u="sng" dirty="0" smtClean="0"/>
              <a:t> 1- Mise en place du déploiement des services web (URL)</a:t>
            </a:r>
          </a:p>
          <a:p>
            <a:pPr marL="342900" lvl="0" indent="-342900">
              <a:spcBef>
                <a:spcPct val="20000"/>
              </a:spcBef>
            </a:pPr>
            <a:endParaRPr lang="fr-FR" sz="1400" i="1" u="sng" dirty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/>
          </a:p>
          <a:p>
            <a:pPr marL="342900" lvl="0" indent="-342900">
              <a:spcBef>
                <a:spcPct val="20000"/>
              </a:spcBef>
            </a:pPr>
            <a:r>
              <a:rPr lang="fr-FR" sz="1400" i="1" dirty="0" smtClean="0"/>
              <a:t> 	</a:t>
            </a:r>
            <a:r>
              <a:rPr lang="fr-FR" sz="1400" i="1" u="sng" dirty="0" smtClean="0"/>
              <a:t>2- Mise en place des services web et annotations (couche SERVICE )</a:t>
            </a:r>
          </a:p>
          <a:p>
            <a:pPr marL="342900" lvl="0" indent="-342900">
              <a:spcBef>
                <a:spcPct val="20000"/>
              </a:spcBef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/>
          <a:srcRect l="27416" t="11458" r="50195" b="72917"/>
          <a:stretch>
            <a:fillRect/>
          </a:stretch>
        </p:blipFill>
        <p:spPr bwMode="auto">
          <a:xfrm>
            <a:off x="857224" y="1857370"/>
            <a:ext cx="3151479" cy="123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/>
          <a:srcRect l="27539" t="18750" r="43164" b="68750"/>
          <a:stretch>
            <a:fillRect/>
          </a:stretch>
        </p:blipFill>
        <p:spPr bwMode="auto">
          <a:xfrm>
            <a:off x="1071538" y="3571882"/>
            <a:ext cx="3255661" cy="78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ZoneTexte 23"/>
          <p:cNvSpPr txBox="1"/>
          <p:nvPr/>
        </p:nvSpPr>
        <p:spPr>
          <a:xfrm>
            <a:off x="3143240" y="3643320"/>
            <a:ext cx="4643470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http://localhost:8080/presentation/proxibanque/directeur</a:t>
            </a:r>
            <a:endParaRPr lang="fr-FR" sz="1200" dirty="0"/>
          </a:p>
        </p:txBody>
      </p:sp>
      <p:cxnSp>
        <p:nvCxnSpPr>
          <p:cNvPr id="25" name="Connecteur droit avec flèche 24"/>
          <p:cNvCxnSpPr/>
          <p:nvPr/>
        </p:nvCxnSpPr>
        <p:spPr>
          <a:xfrm rot="10800000">
            <a:off x="714348" y="3643320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143108" y="3786196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4258966" y="2294751"/>
            <a:ext cx="3956372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http://localhost:8080/presentation/proxibanque</a:t>
            </a:r>
            <a:endParaRPr lang="fr-FR" sz="1200" dirty="0"/>
          </a:p>
        </p:txBody>
      </p:sp>
      <p:sp>
        <p:nvSpPr>
          <p:cNvPr id="46" name="TextBox 16">
            <a:hlinkClick r:id="rId4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3" name="Espace réservé du numéro de diapositive 5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8" name="ZoneTexte 27"/>
          <p:cNvSpPr txBox="1"/>
          <p:nvPr/>
        </p:nvSpPr>
        <p:spPr>
          <a:xfrm>
            <a:off x="53882" y="3509202"/>
            <a:ext cx="660466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 err="1" smtClean="0"/>
              <a:t>Spring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/>
          <p:cNvSpPr txBox="1"/>
          <p:nvPr/>
        </p:nvSpPr>
        <p:spPr>
          <a:xfrm>
            <a:off x="-46037" y="2259335"/>
            <a:ext cx="110664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 dirty="0" smtClean="0"/>
              <a:t>Type de média renvoyé</a:t>
            </a:r>
            <a:endParaRPr lang="fr-FR" sz="1000" dirty="0"/>
          </a:p>
        </p:txBody>
      </p:sp>
      <p:sp>
        <p:nvSpPr>
          <p:cNvPr id="31" name="ZoneTexte 30"/>
          <p:cNvSpPr txBox="1"/>
          <p:nvPr/>
        </p:nvSpPr>
        <p:spPr>
          <a:xfrm>
            <a:off x="-38184" y="1294656"/>
            <a:ext cx="94621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 dirty="0" smtClean="0"/>
              <a:t>Récupération de données</a:t>
            </a:r>
            <a:endParaRPr lang="fr-FR" sz="1000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2"/>
          <a:srcRect l="28906" t="12500" r="37695" b="58333"/>
          <a:stretch>
            <a:fillRect/>
          </a:stretch>
        </p:blipFill>
        <p:spPr bwMode="auto">
          <a:xfrm>
            <a:off x="928662" y="1428742"/>
            <a:ext cx="3214710" cy="157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ZoneTexte 47"/>
          <p:cNvSpPr txBox="1"/>
          <p:nvPr/>
        </p:nvSpPr>
        <p:spPr>
          <a:xfrm>
            <a:off x="3643306" y="1428742"/>
            <a:ext cx="4964925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http://localhost:8080/presentation/proxibanque/directeur/afficherTousLesClientsParticuliers</a:t>
            </a:r>
            <a:endParaRPr lang="fr-FR" sz="900" dirty="0"/>
          </a:p>
        </p:txBody>
      </p:sp>
      <p:sp>
        <p:nvSpPr>
          <p:cNvPr id="49" name="ZoneTexte 48"/>
          <p:cNvSpPr txBox="1"/>
          <p:nvPr/>
        </p:nvSpPr>
        <p:spPr>
          <a:xfrm>
            <a:off x="3714744" y="2214560"/>
            <a:ext cx="4961712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http://localhost:8080/presentation/proxibanque/directeur/afficherTousLesClientsEntreprises</a:t>
            </a:r>
            <a:endParaRPr lang="fr-FR" sz="900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/>
          <a:srcRect l="14648" t="30208" r="42578" b="59375"/>
          <a:stretch>
            <a:fillRect/>
          </a:stretch>
        </p:blipFill>
        <p:spPr bwMode="auto">
          <a:xfrm>
            <a:off x="1000100" y="3071816"/>
            <a:ext cx="4572032" cy="62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4"/>
          <a:srcRect l="14062" t="61459" r="39648" b="31249"/>
          <a:stretch>
            <a:fillRect/>
          </a:stretch>
        </p:blipFill>
        <p:spPr bwMode="auto">
          <a:xfrm>
            <a:off x="928662" y="4357700"/>
            <a:ext cx="5214974" cy="46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4"/>
          <a:srcRect l="14062" t="43750" r="53203" b="48055"/>
          <a:stretch>
            <a:fillRect/>
          </a:stretch>
        </p:blipFill>
        <p:spPr bwMode="auto">
          <a:xfrm>
            <a:off x="928662" y="3643320"/>
            <a:ext cx="3571900" cy="502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ZoneTexte 56"/>
          <p:cNvSpPr txBox="1"/>
          <p:nvPr/>
        </p:nvSpPr>
        <p:spPr>
          <a:xfrm>
            <a:off x="2071670" y="2928940"/>
            <a:ext cx="6536561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http://localhost:8080/presentation/proxibanque/directeur/conseillerEffectuerVirement/{idDebiteur}/{idCrediteur}/{montant}</a:t>
            </a:r>
            <a:endParaRPr lang="fr-FR" sz="900" dirty="0"/>
          </a:p>
        </p:txBody>
      </p:sp>
      <p:sp>
        <p:nvSpPr>
          <p:cNvPr id="58" name="ZoneTexte 57"/>
          <p:cNvSpPr txBox="1"/>
          <p:nvPr/>
        </p:nvSpPr>
        <p:spPr>
          <a:xfrm>
            <a:off x="3357554" y="3714758"/>
            <a:ext cx="5143536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http://localhost:8080/presentation/proxibanque/directeur/afficherTransactionSemaineDerniere</a:t>
            </a:r>
            <a:endParaRPr lang="fr-FR" sz="900" dirty="0"/>
          </a:p>
        </p:txBody>
      </p:sp>
      <p:sp>
        <p:nvSpPr>
          <p:cNvPr id="59" name="ZoneTexte 58"/>
          <p:cNvSpPr txBox="1"/>
          <p:nvPr/>
        </p:nvSpPr>
        <p:spPr>
          <a:xfrm>
            <a:off x="3571868" y="4198306"/>
            <a:ext cx="4816555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http://localhost:8080/presentation/proxibanque/directeur/afficherTransactionMoisDernier</a:t>
            </a:r>
            <a:endParaRPr lang="fr-FR" sz="900" dirty="0"/>
          </a:p>
        </p:txBody>
      </p:sp>
      <p:sp>
        <p:nvSpPr>
          <p:cNvPr id="68" name="Espace réservé du contenu 2"/>
          <p:cNvSpPr txBox="1">
            <a:spLocks/>
          </p:cNvSpPr>
          <p:nvPr/>
        </p:nvSpPr>
        <p:spPr>
          <a:xfrm>
            <a:off x="285720" y="1071552"/>
            <a:ext cx="8229600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Méthode et démarche utilisée : </a:t>
            </a:r>
            <a:endParaRPr kumimoji="0" lang="fr-FR" sz="1400" b="0" i="1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fr-FR" sz="6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TextBox 16">
            <a:hlinkClick r:id="rId5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0" name="Connecteur droit avec flèche 69"/>
          <p:cNvCxnSpPr/>
          <p:nvPr/>
        </p:nvCxnSpPr>
        <p:spPr>
          <a:xfrm flipH="1">
            <a:off x="785786" y="1494711"/>
            <a:ext cx="21431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>
            <a:off x="785786" y="2501900"/>
            <a:ext cx="2143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78" name="Espace réservé du numéro de diapositive 7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l="26367" t="30208" r="39062" b="56250"/>
          <a:stretch>
            <a:fillRect/>
          </a:stretch>
        </p:blipFill>
        <p:spPr bwMode="auto">
          <a:xfrm>
            <a:off x="357158" y="2500312"/>
            <a:ext cx="6215106" cy="13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142844" y="3429006"/>
            <a:ext cx="6357982" cy="214314"/>
          </a:xfrm>
          <a:prstGeom prst="rect">
            <a:avLst/>
          </a:prstGeom>
          <a:noFill/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cxnSp>
        <p:nvCxnSpPr>
          <p:cNvPr id="23" name="Connecteur droit avec flèche 22"/>
          <p:cNvCxnSpPr>
            <a:stCxn id="22" idx="3"/>
          </p:cNvCxnSpPr>
          <p:nvPr/>
        </p:nvCxnSpPr>
        <p:spPr>
          <a:xfrm flipV="1">
            <a:off x="6500826" y="2500312"/>
            <a:ext cx="928694" cy="10358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857884" y="2000246"/>
            <a:ext cx="3143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Arguments non pris en compte lors de l’appel du service web </a:t>
            </a:r>
            <a:endParaRPr lang="fr-FR" sz="1100" dirty="0"/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285720" y="1071552"/>
            <a:ext cx="8229600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Méthode et démarche utilisée :</a:t>
            </a:r>
          </a:p>
          <a:p>
            <a:pPr marL="342900" lvl="0" indent="-342900" latinLnBrk="0">
              <a:spcBef>
                <a:spcPct val="20000"/>
              </a:spcBef>
              <a:defRPr/>
            </a:pPr>
            <a:r>
              <a:rPr lang="fr-FR" sz="1400" i="1" dirty="0" smtClean="0"/>
              <a:t>	</a:t>
            </a:r>
            <a:r>
              <a:rPr lang="fr-FR" sz="1200" i="1" u="sng" dirty="0" smtClean="0"/>
              <a:t>1- Annotations sur la couche METIER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fr-FR" sz="1400" b="0" i="1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fr-FR" sz="6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BILAN PERSONNEL – PERRINE EMIN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lèche vers le haut 7"/>
          <p:cNvSpPr/>
          <p:nvPr/>
        </p:nvSpPr>
        <p:spPr>
          <a:xfrm>
            <a:off x="642910" y="928676"/>
            <a:ext cx="1664782" cy="1561794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lèche vers le bas 9"/>
          <p:cNvSpPr/>
          <p:nvPr/>
        </p:nvSpPr>
        <p:spPr>
          <a:xfrm>
            <a:off x="1785918" y="2857502"/>
            <a:ext cx="1704220" cy="16332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e 10"/>
          <p:cNvGrpSpPr/>
          <p:nvPr/>
        </p:nvGrpSpPr>
        <p:grpSpPr>
          <a:xfrm>
            <a:off x="2714612" y="571486"/>
            <a:ext cx="5572164" cy="1950720"/>
            <a:chOff x="-67757" y="0"/>
            <a:chExt cx="5572164" cy="1950720"/>
          </a:xfrm>
        </p:grpSpPr>
        <p:sp>
          <p:nvSpPr>
            <p:cNvPr id="12" name="Rectangle 11"/>
            <p:cNvSpPr/>
            <p:nvPr/>
          </p:nvSpPr>
          <p:spPr>
            <a:xfrm>
              <a:off x="2075383" y="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-67757" y="357190"/>
              <a:ext cx="5572164" cy="1561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Application complexe aux fonctionnalités réelles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Travail d’équipe encourageant, prise de confiance lors de l’entraide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Apprentissage plus en profondeur des outils comme </a:t>
              </a:r>
              <a:r>
                <a:rPr lang="fr-FR" sz="1200" kern="1200" dirty="0" err="1" smtClean="0"/>
                <a:t>Spring</a:t>
              </a:r>
              <a:r>
                <a:rPr lang="fr-FR" sz="1200" kern="1200" dirty="0" smtClean="0"/>
                <a:t> AOP, </a:t>
              </a:r>
              <a:r>
                <a:rPr lang="fr-FR" sz="1200" kern="1200" dirty="0" err="1" smtClean="0"/>
                <a:t>SpringData</a:t>
              </a:r>
              <a:r>
                <a:rPr lang="fr-FR" sz="1200" kern="1200" dirty="0" smtClean="0"/>
                <a:t>, </a:t>
              </a:r>
              <a:r>
                <a:rPr lang="fr-FR" sz="1200" kern="1200" dirty="0" err="1" smtClean="0"/>
                <a:t>Junit</a:t>
              </a:r>
              <a:r>
                <a:rPr lang="fr-FR" sz="1200" kern="1200" dirty="0" smtClean="0"/>
                <a:t>, JSF </a:t>
              </a:r>
              <a:r>
                <a:rPr lang="fr-FR" sz="1200" kern="1200" dirty="0" err="1" smtClean="0"/>
                <a:t>etc</a:t>
              </a:r>
              <a:endParaRPr lang="fr-FR" sz="1200" kern="1200" dirty="0" smtClean="0"/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Confiance en mes camarades</a:t>
              </a:r>
              <a:endParaRPr lang="fr-FR" sz="1200" kern="12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3714744" y="2684766"/>
            <a:ext cx="5160272" cy="1950720"/>
            <a:chOff x="932375" y="2113280"/>
            <a:chExt cx="5160272" cy="1950720"/>
          </a:xfrm>
        </p:grpSpPr>
        <p:sp>
          <p:nvSpPr>
            <p:cNvPr id="15" name="Rectangle 14"/>
            <p:cNvSpPr/>
            <p:nvPr/>
          </p:nvSpPr>
          <p:spPr>
            <a:xfrm>
              <a:off x="2678887" y="211328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932375" y="2113280"/>
              <a:ext cx="3521552" cy="15519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Paradoxe méthode </a:t>
              </a:r>
              <a:r>
                <a:rPr lang="fr-FR" sz="1200" kern="1200" dirty="0" err="1" smtClean="0"/>
                <a:t>Scrum</a:t>
              </a:r>
              <a:r>
                <a:rPr lang="fr-FR" sz="1200" kern="1200" dirty="0" smtClean="0"/>
                <a:t> et temps imparti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Difficultés de mise en place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Petit malaise par rapport au contexte de travail</a:t>
              </a:r>
              <a:endParaRPr lang="fr-FR" sz="1200" kern="1200" dirty="0"/>
            </a:p>
          </p:txBody>
        </p:sp>
      </p:grpSp>
      <p:sp>
        <p:nvSpPr>
          <p:cNvPr id="17" name="Espace réservé du numéro de diapositive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BILAN PERSONNEL – MARINE ESPUCHE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2714612" y="571486"/>
            <a:ext cx="5572164" cy="2307910"/>
            <a:chOff x="-67757" y="0"/>
            <a:chExt cx="5572164" cy="2307910"/>
          </a:xfrm>
        </p:grpSpPr>
        <p:sp>
          <p:nvSpPr>
            <p:cNvPr id="13" name="Rectangle 12"/>
            <p:cNvSpPr/>
            <p:nvPr/>
          </p:nvSpPr>
          <p:spPr>
            <a:xfrm>
              <a:off x="2075383" y="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-67757" y="357190"/>
              <a:ext cx="5572164" cy="1950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kern="1200" dirty="0" smtClean="0"/>
                <a:t>Mise en situation réelle d’une évolution d’application 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kern="1200" dirty="0" smtClean="0"/>
                <a:t>Travail d’équipe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kern="1200" dirty="0" smtClean="0"/>
                <a:t>Outils de développement : </a:t>
              </a:r>
              <a:r>
                <a:rPr lang="fr-FR" sz="1000" kern="1200" dirty="0" err="1" smtClean="0"/>
                <a:t>Spring</a:t>
              </a:r>
              <a:r>
                <a:rPr lang="fr-FR" sz="1000" dirty="0" smtClean="0"/>
                <a:t>, Services WEB, JSF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3714744" y="2285998"/>
            <a:ext cx="5160272" cy="2349488"/>
            <a:chOff x="932375" y="1714512"/>
            <a:chExt cx="5160272" cy="2349488"/>
          </a:xfrm>
        </p:grpSpPr>
        <p:sp>
          <p:nvSpPr>
            <p:cNvPr id="16" name="Rectangle 15"/>
            <p:cNvSpPr/>
            <p:nvPr/>
          </p:nvSpPr>
          <p:spPr>
            <a:xfrm>
              <a:off x="2678887" y="211328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932375" y="1714512"/>
              <a:ext cx="4000528" cy="1950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kern="1200" dirty="0" smtClean="0"/>
                <a:t>Début d’organisation difficil</a:t>
              </a:r>
              <a:r>
                <a:rPr lang="fr-FR" sz="1000" dirty="0" smtClean="0"/>
                <a:t>e (passage de binôme à </a:t>
              </a:r>
              <a:r>
                <a:rPr lang="fr-FR" sz="1000" dirty="0" err="1" smtClean="0"/>
                <a:t>quadrinôme</a:t>
              </a:r>
              <a:r>
                <a:rPr lang="fr-FR" sz="1000" dirty="0" smtClean="0"/>
                <a:t>)</a:t>
              </a:r>
              <a:endParaRPr lang="fr-FR" sz="1000" kern="1200" dirty="0" smtClean="0"/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kern="1200" dirty="0" smtClean="0"/>
                <a:t>Frustration : temps du projet trop court</a:t>
              </a:r>
            </a:p>
          </p:txBody>
        </p:sp>
      </p:grpSp>
      <p:sp>
        <p:nvSpPr>
          <p:cNvPr id="18" name="Flèche vers le haut 17"/>
          <p:cNvSpPr/>
          <p:nvPr/>
        </p:nvSpPr>
        <p:spPr>
          <a:xfrm>
            <a:off x="642910" y="928676"/>
            <a:ext cx="1664782" cy="1561794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lèche vers le bas 18"/>
          <p:cNvSpPr/>
          <p:nvPr/>
        </p:nvSpPr>
        <p:spPr>
          <a:xfrm>
            <a:off x="1785918" y="2857502"/>
            <a:ext cx="1704220" cy="16332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Espace réservé du numéro de diapositive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85762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786578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DEMO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2054162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BILAN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000100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542925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t="13784" r="1540" b="4506"/>
          <a:stretch>
            <a:fillRect/>
          </a:stretch>
        </p:blipFill>
        <p:spPr bwMode="auto">
          <a:xfrm>
            <a:off x="714348" y="1071552"/>
            <a:ext cx="6912768" cy="322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Planification des sprints</a:t>
            </a:r>
          </a:p>
        </p:txBody>
      </p:sp>
      <p:sp>
        <p:nvSpPr>
          <p:cNvPr id="19" name="Espace réservé du contenu 3"/>
          <p:cNvSpPr>
            <a:spLocks noGrp="1"/>
          </p:cNvSpPr>
          <p:nvPr>
            <p:ph idx="10"/>
          </p:nvPr>
        </p:nvSpPr>
        <p:spPr>
          <a:xfrm>
            <a:off x="857224" y="1428742"/>
            <a:ext cx="6912768" cy="2995737"/>
          </a:xfrm>
        </p:spPr>
        <p:txBody>
          <a:bodyPr/>
          <a:lstStyle/>
          <a:p>
            <a:pPr marL="180000"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En tant qu’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utilisateur</a:t>
            </a:r>
            <a:r>
              <a:rPr lang="fr-FR" dirty="0" smtClean="0"/>
              <a:t>, je veux pouvoir 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être identifié </a:t>
            </a:r>
            <a:r>
              <a:rPr lang="fr-FR" dirty="0" smtClean="0"/>
              <a:t>afin d’accéder aux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	fonctionnalités me concernant</a:t>
            </a:r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En tant que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conseiller,</a:t>
            </a:r>
            <a:r>
              <a:rPr lang="fr-FR" dirty="0" smtClean="0"/>
              <a:t> je veux pouvoir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lister des clients</a:t>
            </a:r>
            <a:r>
              <a:rPr lang="fr-FR" dirty="0" smtClean="0"/>
              <a:t>,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éditer un client</a:t>
            </a:r>
            <a:r>
              <a:rPr lang="fr-FR" dirty="0" smtClean="0"/>
              <a:t>,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lister 		les comptes d’un client </a:t>
            </a:r>
            <a:r>
              <a:rPr lang="fr-FR" dirty="0" smtClean="0"/>
              <a:t>,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effectuer des virements </a:t>
            </a:r>
            <a:r>
              <a:rPr lang="fr-FR" dirty="0" smtClean="0"/>
              <a:t>et 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être alerté des clients à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	découvert </a:t>
            </a:r>
            <a:r>
              <a:rPr lang="fr-FR" dirty="0" smtClean="0"/>
              <a:t>afin de pouvoir gérer mes clients et leur argent</a:t>
            </a:r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En tant que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directeur d’agence</a:t>
            </a:r>
            <a:r>
              <a:rPr lang="fr-FR" dirty="0" smtClean="0"/>
              <a:t>, je veux pouvoir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lister les conseillers</a:t>
            </a:r>
            <a:r>
              <a:rPr lang="fr-FR" dirty="0" smtClean="0"/>
              <a:t>,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visualiser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	les transactions</a:t>
            </a:r>
            <a:r>
              <a:rPr lang="fr-FR" dirty="0" smtClean="0"/>
              <a:t> et 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être alerté des clients à découvert </a:t>
            </a:r>
            <a:r>
              <a:rPr lang="fr-FR" dirty="0" smtClean="0"/>
              <a:t>afin de pouvoir gérer 		mon agence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2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Planification des sprints</a:t>
            </a:r>
          </a:p>
        </p:txBody>
      </p:sp>
      <p:pic>
        <p:nvPicPr>
          <p:cNvPr id="21" name="Picture 4" descr="Etape2.jpg"/>
          <p:cNvPicPr>
            <a:picLocks noChangeAspect="1" noChangeArrowheads="1"/>
          </p:cNvPicPr>
          <p:nvPr/>
        </p:nvPicPr>
        <p:blipFill>
          <a:blip r:embed="rId2" cstate="print"/>
          <a:srcRect l="4257" t="23481" r="41995" b="26705"/>
          <a:stretch>
            <a:fillRect/>
          </a:stretch>
        </p:blipFill>
        <p:spPr bwMode="auto">
          <a:xfrm>
            <a:off x="642910" y="1071552"/>
            <a:ext cx="7185492" cy="3622364"/>
          </a:xfrm>
          <a:prstGeom prst="rect">
            <a:avLst/>
          </a:prstGeom>
          <a:noFill/>
        </p:spPr>
      </p:pic>
      <p:sp>
        <p:nvSpPr>
          <p:cNvPr id="29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Planification des sprints</a:t>
            </a:r>
          </a:p>
        </p:txBody>
      </p:sp>
      <p:sp>
        <p:nvSpPr>
          <p:cNvPr id="21" name="Espace réservé du contenu 3"/>
          <p:cNvSpPr>
            <a:spLocks noGrp="1"/>
          </p:cNvSpPr>
          <p:nvPr>
            <p:ph idx="10"/>
          </p:nvPr>
        </p:nvSpPr>
        <p:spPr>
          <a:xfrm>
            <a:off x="642910" y="1387043"/>
            <a:ext cx="7067128" cy="2995737"/>
          </a:xfrm>
        </p:spPr>
        <p:txBody>
          <a:bodyPr numCol="2"/>
          <a:lstStyle/>
          <a:p>
            <a:pPr algn="just">
              <a:tabLst>
                <a:tab pos="180000" algn="l"/>
                <a:tab pos="360000" algn="l"/>
              </a:tabLst>
            </a:pPr>
            <a:r>
              <a:rPr lang="fr-FR" u="sng" dirty="0" smtClean="0"/>
              <a:t>Sprint 0 :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	</a:t>
            </a:r>
            <a:r>
              <a:rPr lang="fr-FR" i="1" dirty="0" smtClean="0"/>
              <a:t>Objectif </a:t>
            </a:r>
            <a:r>
              <a:rPr lang="fr-FR" dirty="0" smtClean="0"/>
              <a:t>: Finaliser phase de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pré-développement</a:t>
            </a:r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u="sng" dirty="0" smtClean="0"/>
              <a:t>Sprint 1 :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	</a:t>
            </a:r>
            <a:r>
              <a:rPr lang="fr-FR" i="1" dirty="0" smtClean="0"/>
              <a:t>Objectifs</a:t>
            </a:r>
            <a:r>
              <a:rPr lang="fr-FR" dirty="0" smtClean="0"/>
              <a:t>: Avoir une application avec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une première série de fonctionnalités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dirty="0" smtClean="0"/>
              <a:t>395 points de charge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u="sng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u="sng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u="sng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u="sng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u="sng" dirty="0" smtClean="0"/>
              <a:t>Sprint  2 </a:t>
            </a:r>
            <a:r>
              <a:rPr lang="fr-FR" dirty="0" smtClean="0"/>
              <a:t>: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dirty="0" smtClean="0"/>
              <a:t>	</a:t>
            </a:r>
            <a:r>
              <a:rPr lang="fr-FR" i="1" dirty="0" smtClean="0"/>
              <a:t>Objectifs :</a:t>
            </a:r>
            <a:r>
              <a:rPr lang="fr-FR" dirty="0" smtClean="0"/>
              <a:t> Finalisation des 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dirty="0" smtClean="0"/>
              <a:t>fonctionnalités demandées par le client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dirty="0" smtClean="0"/>
              <a:t>	403 points de charge</a:t>
            </a:r>
          </a:p>
        </p:txBody>
      </p:sp>
      <p:pic>
        <p:nvPicPr>
          <p:cNvPr id="22" name="Image 21" descr="20170524_094106.jpg"/>
          <p:cNvPicPr>
            <a:picLocks noChangeAspect="1"/>
          </p:cNvPicPr>
          <p:nvPr/>
        </p:nvPicPr>
        <p:blipFill>
          <a:blip r:embed="rId2" cstate="print"/>
          <a:srcRect r="9354"/>
          <a:stretch>
            <a:fillRect/>
          </a:stretch>
        </p:blipFill>
        <p:spPr>
          <a:xfrm flipH="1">
            <a:off x="4387326" y="1214428"/>
            <a:ext cx="3024336" cy="1876732"/>
          </a:xfrm>
          <a:prstGeom prst="rect">
            <a:avLst/>
          </a:prstGeom>
        </p:spPr>
      </p:pic>
      <p:sp>
        <p:nvSpPr>
          <p:cNvPr id="30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7" name="Espace réservé du numéro de diapositive 3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2436</Words>
  <Application>Microsoft Office PowerPoint</Application>
  <PresentationFormat>Affichage à l'écran (16:9)</PresentationFormat>
  <Paragraphs>1270</Paragraphs>
  <Slides>65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65</vt:i4>
      </vt:variant>
    </vt:vector>
  </HeadingPairs>
  <TitlesOfParts>
    <vt:vector size="67" baseType="lpstr">
      <vt:lpstr>Office Theme</vt:lpstr>
      <vt:lpstr>Custom Design</vt:lpstr>
      <vt:lpstr>Diapositive 1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Fonctionnalité 'Ajout d'un client'</vt:lpstr>
      <vt:lpstr>Fonctionnalité 'Ajout d'un client'</vt:lpstr>
      <vt:lpstr>Fonctionnalité 'Edition d'un client'</vt:lpstr>
      <vt:lpstr>Fonctionnalité 'Suppression client'</vt:lpstr>
      <vt:lpstr>Fonctionnalité 'Suppression client'</vt:lpstr>
      <vt:lpstr>Fonctionnalité 'Virement Compte à Compte'</vt:lpstr>
      <vt:lpstr>Fonctionnalité 'Virement Compte à Compte'</vt:lpstr>
      <vt:lpstr>Fonctionnalité 'Virement Compte à Compte'</vt:lpstr>
      <vt:lpstr>Fonctionnalité 'Virement Compte à Compte'</vt:lpstr>
      <vt:lpstr>Fonctionnalité 'Virement Compte à Compte'</vt:lpstr>
      <vt:lpstr> Conclusion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Marine</cp:lastModifiedBy>
  <cp:revision>89</cp:revision>
  <dcterms:created xsi:type="dcterms:W3CDTF">2014-04-01T16:27:38Z</dcterms:created>
  <dcterms:modified xsi:type="dcterms:W3CDTF">2017-05-29T17:09:48Z</dcterms:modified>
</cp:coreProperties>
</file>